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Lst>
  <p:sldSz cy="6858000" cx="9144000"/>
  <p:notesSz cx="7315200" cy="9601200"/>
  <p:embeddedFontLst>
    <p:embeddedFont>
      <p:font typeface="Century Gothic"/>
      <p:regular r:id="rId216"/>
      <p:bold r:id="rId217"/>
      <p:italic r:id="rId218"/>
      <p:boldItalic r:id="rId2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024">
          <p15:clr>
            <a:srgbClr val="000000"/>
          </p15:clr>
        </p15:guide>
        <p15:guide id="2"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7" Type="http://schemas.openxmlformats.org/officeDocument/2006/relationships/font" Target="fonts/CenturyGothic-bold.fntdata"/><Relationship Id="rId216" Type="http://schemas.openxmlformats.org/officeDocument/2006/relationships/font" Target="fonts/CenturyGothic-regular.fntdata"/><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font" Target="fonts/CenturyGothic-boldItalic.fntdata"/><Relationship Id="rId218" Type="http://schemas.openxmlformats.org/officeDocument/2006/relationships/font" Target="fonts/CenturyGothic-italic.fntdata"/><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eveloper.android.com/guide/practices/screens_support.htm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eveloper.android.com/guide/practices/screens_support.html"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eveloper.android.com/guide/practices/screens_support.html"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0" name="Google Shape;80;p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5" name="Google Shape;135;p1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100: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7" name="Google Shape;737;p1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44" name="Google Shape;744;p10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4" name="Google Shape;754;p10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63" name="Google Shape;763;p10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1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69" name="Google Shape;769;p10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1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5" name="Google Shape;775;p10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1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1" name="Google Shape;781;p10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9" name="Google Shape;789;p10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1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5" name="Google Shape;795;p10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1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03" name="Google Shape;803;p10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1" name="Google Shape;141;p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1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0" name="Google Shape;810;p11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8" name="Google Shape;818;p1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1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8" name="Google Shape;828;p11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5" name="Google Shape;835;p11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1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3" name="Google Shape;843;p11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1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50" name="Google Shape;850;p11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1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0" name="Google Shape;860;p11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1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8" name="Google Shape;868;p11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1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6" name="Google Shape;876;p11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4" name="Google Shape;884;p11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7" name="Google Shape;147;p1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1" name="Google Shape;891;p12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9" name="Google Shape;899;p12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5" name="Google Shape;905;p12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1" name="Google Shape;911;p12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8" name="Google Shape;918;p12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5" name="Google Shape;925;p12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2" name="Google Shape;932;p12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Shared preferences son persistentes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9" name="Google Shape;939;p12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Shared preferences son persistentes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1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46" name="Google Shape;946;p12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3" name="Google Shape;953;p12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4" name="Google Shape;154;p1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130: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0" name="Google Shape;960;p1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31: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7" name="Google Shape;967;p1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1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3" name="Google Shape;973;p13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33: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0" name="Google Shape;980;p1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1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87" name="Google Shape;987;p13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3" name="Google Shape;993;p13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9" name="Google Shape;999;p13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137: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6" name="Google Shape;1006;p1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138: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2" name="Google Shape;1012;p1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39: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9" name="Google Shape;1019;p1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p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40: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6" name="Google Shape;1026;p1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41: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3" name="Google Shape;1033;p1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142: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1" name="Google Shape;1041;p1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43: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8" name="Google Shape;1048;p1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4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5" name="Google Shape;1055;p1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45: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3" name="Google Shape;1063;p1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146: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0" name="Google Shape;1070;p1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1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77" name="Google Shape;1077;p14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4" name="Google Shape;1084;p14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1" name="Google Shape;1091;p14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5: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9" name="Google Shape;1099;p15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51: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6" name="Google Shape;1106;p15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13" name="Google Shape;1113;p15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Mencionar que en el Lab se ve como rotar una imagen con matrices.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1" name="Google Shape;1121;p15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Explicar tema usando la URL</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8" name="Google Shape;1128;p15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55: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6" name="Google Shape;1136;p1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43" name="Google Shape;1143;p15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1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50" name="Google Shape;1150;p15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57" name="Google Shape;1157;p15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59: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5" name="Google Shape;1165;p1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6: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 name="Google Shape;173;p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3" name="Google Shape;1173;p16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Google play services se baja en C:\Users\Abraham V\Desktop\adt-bundle-windows-x86_64-20130522\sdk\extras\google\google_play_services</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2" name="Google Shape;1182;p16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Google play services se baja en C:\Users\Abraham V\Desktop\adt-bundle-windows-x86_64-20130522\sdk\extras\google\google_play_services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1" name="Google Shape;1191;p16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163: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8" name="Google Shape;1198;p1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16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5" name="Google Shape;1205;p1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65: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2" name="Google Shape;1212;p1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66: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9" name="Google Shape;1219;p1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25" name="Google Shape;1225;p16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168: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4" name="Google Shape;1234;p1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69: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0" name="Google Shape;1240;p1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9" name="Google Shape;179;p1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70: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7" name="Google Shape;1247;p1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55" name="Google Shape;1255;p17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63" name="Google Shape;1263;p17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71" name="Google Shape;1271;p17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17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9" name="Google Shape;1279;p1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75: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9" name="Google Shape;1289;p1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76: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7" name="Google Shape;1297;p1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4" name="Google Shape;1304;p17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10" name="Google Shape;1310;p17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17" name="Google Shape;1317;p17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5" name="Google Shape;185;p1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80: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3" name="Google Shape;1323;p1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181: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0" name="Google Shape;1330;p1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82: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6" name="Google Shape;1336;p1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183: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4" name="Google Shape;1344;p1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8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1" name="Google Shape;1351;p1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185: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8" name="Google Shape;1358;p1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86: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5" name="Google Shape;1365;p1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1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72" name="Google Shape;1372;p18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1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79" name="Google Shape;1379;p18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86" name="Google Shape;1386;p18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1" name="Google Shape;191;p1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94" name="Google Shape;1394;p19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2" name="Google Shape;1402;p19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9" name="Google Shape;1409;p19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18" name="Google Shape;1418;p19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27" name="Google Shape;1427;p19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1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6" name="Google Shape;1436;p19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44" name="Google Shape;1444;p19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51" name="Google Shape;1451;p19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59" name="Google Shape;1459;p19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66" name="Google Shape;1466;p19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 name="Google Shape;87;p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7" name="Google Shape;197;p2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2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74" name="Google Shape;1474;p20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2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82" name="Google Shape;1482;p20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2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90" name="Google Shape;1490;p20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2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98" name="Google Shape;1498;p20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2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5" name="Google Shape;1505;p20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2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12" name="Google Shape;1512;p20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2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19" name="Google Shape;1519;p20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2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26" name="Google Shape;1526;p20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2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34" name="Google Shape;1534;p20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2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41" name="Google Shape;1541;p20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 name="Google Shape;203;p2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2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49" name="Google Shape;1549;p21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Cambiar la imagen de contacto por la que enviará el área de diseño.</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9" name="Google Shape;209;p2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5" name="Google Shape;215;p2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Cambiar la imagen de las versiones de android por la que enviará el área de diseño.</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8" name="Google Shape;228;p2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4" name="Google Shape;234;p2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7: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p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8" name="Google Shape;248;p2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9: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 name="Google Shape;93;p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3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Cambiar la imagen de la cadena de herramientas de Android por la que enviará el área de diseño.</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1: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p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2: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p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3: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 name="Google Shape;282;p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9" name="Google Shape;289;p3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5" name="Google Shape;295;p3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1" name="Google Shape;301;p3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8" name="Google Shape;308;p3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4" name="Google Shape;314;p3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0" name="Google Shape;320;p3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 name="Google Shape;99;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0: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7" name="Google Shape;327;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1: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p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2: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0" name="Google Shape;340;p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3: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2" name="Google Shape;352;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5: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p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6: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0" name="Google Shape;370;p4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6" name="Google Shape;376;p4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3" name="Google Shape;383;p4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5" name="Google Shape;105;p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50: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1" name="Google Shape;391;p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0" name="Google Shape;400;p5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7" name="Google Shape;407;p5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4" name="Google Shape;414;p5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1" name="Google Shape;421;p5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8" name="Google Shape;428;p5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5" name="Google Shape;435;p5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3" name="Google Shape;443;p5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0" name="Google Shape;450;p5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8" name="Google Shape;458;p5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1" name="Google Shape;111;p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5" name="Google Shape;465;p6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2" name="Google Shape;472;p6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9" name="Google Shape;479;p6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6" name="Google Shape;486;p6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6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3" name="Google Shape;493;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9" name="Google Shape;499;p6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sng" cap="none" strike="noStrike">
                <a:solidFill>
                  <a:schemeClr val="hlink"/>
                </a:solidFill>
                <a:latin typeface="Calibri"/>
                <a:ea typeface="Calibri"/>
                <a:cs typeface="Calibri"/>
                <a:sym typeface="Calibri"/>
                <a:hlinkClick r:id="rId2"/>
              </a:rPr>
              <a:t>http://developer.android.com/guide/practices/screens_support.html</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5" name="Google Shape;505;p6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sng" cap="none" strike="noStrike">
                <a:solidFill>
                  <a:schemeClr val="hlink"/>
                </a:solidFill>
                <a:latin typeface="Calibri"/>
                <a:ea typeface="Calibri"/>
                <a:cs typeface="Calibri"/>
                <a:sym typeface="Calibri"/>
                <a:hlinkClick r:id="rId2"/>
              </a:rPr>
              <a:t>http://developer.android.com/guide/practices/screens_support.html</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1" name="Google Shape;511;p6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sng" cap="none" strike="noStrike">
                <a:solidFill>
                  <a:schemeClr val="hlink"/>
                </a:solidFill>
                <a:latin typeface="Calibri"/>
                <a:ea typeface="Calibri"/>
                <a:cs typeface="Calibri"/>
                <a:sym typeface="Calibri"/>
                <a:hlinkClick r:id="rId2"/>
              </a:rPr>
              <a:t>http://developer.android.com/guide/practices/screens_support.html</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6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8" name="Google Shape;518;p68: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4" name="Google Shape;524;p6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 name="Google Shape;117;p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70: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0" name="Google Shape;530;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71: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6" name="Google Shape;536;p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72: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2" name="Google Shape;542;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73: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8" name="Google Shape;548;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7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4" name="Google Shape;554;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1" name="Google Shape;561;p7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7" name="Google Shape;567;p7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77: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4" name="Google Shape;574;p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8: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0" name="Google Shape;580;p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79: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 name="Google Shape;587;p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3" name="Google Shape;123;p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4" name="Google Shape;594;p8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1" name="Google Shape;601;p8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8" name="Google Shape;608;p8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83: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5" name="Google Shape;615;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2" name="Google Shape;622;p8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9" name="Google Shape;629;p8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200" u="none" cap="none" strike="noStrike">
                <a:solidFill>
                  <a:schemeClr val="dk1"/>
                </a:solidFill>
                <a:latin typeface="Calibri"/>
                <a:ea typeface="Calibri"/>
                <a:cs typeface="Calibri"/>
                <a:sym typeface="Calibri"/>
              </a:rPr>
              <a:t>R no se genera si hay errores en xml’s.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7" name="Google Shape;637;p8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5" name="Google Shape;645;p8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88: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2" name="Google Shape;652;p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89: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8" name="Google Shape;658;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9" name="Google Shape;129;p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90: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6" name="Google Shape;666;p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91: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3" name="Google Shape;673;p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92: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9" name="Google Shape;679;p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93: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7" name="Google Shape;687;p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94: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5" name="Google Shape;695;p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95: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1" name="Google Shape;701;p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96: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8" name="Google Shape;708;p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97: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5" name="Google Shape;715;p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98: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3" name="Google Shape;723;p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99:notes"/>
          <p:cNvSpPr txBox="1"/>
          <p:nvPr>
            <p:ph idx="1" type="body"/>
          </p:nvPr>
        </p:nvSpPr>
        <p:spPr>
          <a:xfrm>
            <a:off x="731838" y="4560888"/>
            <a:ext cx="5851525" cy="431958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0" name="Google Shape;730;p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9" name="Shape 19"/>
        <p:cNvGrpSpPr/>
        <p:nvPr/>
      </p:nvGrpSpPr>
      <p:grpSpPr>
        <a:xfrm>
          <a:off x="0" y="0"/>
          <a:ext cx="0" cy="0"/>
          <a:chOff x="0" y="0"/>
          <a:chExt cx="0" cy="0"/>
        </a:xfrm>
      </p:grpSpPr>
      <p:sp>
        <p:nvSpPr>
          <p:cNvPr id="20" name="Google Shape;20;p2"/>
          <p:cNvSpPr/>
          <p:nvPr/>
        </p:nvSpPr>
        <p:spPr>
          <a:xfrm>
            <a:off x="0" y="765175"/>
            <a:ext cx="6516688" cy="215900"/>
          </a:xfrm>
          <a:prstGeom prst="rect">
            <a:avLst/>
          </a:prstGeom>
          <a:solidFill>
            <a:srgbClr val="0872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21" name="Google Shape;21;p2"/>
          <p:cNvSpPr/>
          <p:nvPr/>
        </p:nvSpPr>
        <p:spPr>
          <a:xfrm>
            <a:off x="0" y="981075"/>
            <a:ext cx="6516688" cy="71438"/>
          </a:xfrm>
          <a:prstGeom prst="rect">
            <a:avLst/>
          </a:prstGeom>
          <a:solidFill>
            <a:srgbClr val="A4C4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22" name="Google Shape;22;p2"/>
          <p:cNvSpPr txBox="1"/>
          <p:nvPr>
            <p:ph type="ctrTitle"/>
          </p:nvPr>
        </p:nvSpPr>
        <p:spPr>
          <a:xfrm>
            <a:off x="687388" y="1989138"/>
            <a:ext cx="7772400" cy="14700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000" u="none" cap="none" strike="noStrike">
                <a:solidFill>
                  <a:srgbClr val="A4C439"/>
                </a:solidFill>
                <a:latin typeface="Century Gothic"/>
                <a:ea typeface="Century Gothic"/>
                <a:cs typeface="Century Gothic"/>
                <a:sym typeface="Century Gothic"/>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23" name="Google Shape;23;p2"/>
          <p:cNvSpPr txBox="1"/>
          <p:nvPr>
            <p:ph idx="11" type="ftr"/>
          </p:nvPr>
        </p:nvSpPr>
        <p:spPr>
          <a:xfrm>
            <a:off x="684213" y="6308725"/>
            <a:ext cx="7848600" cy="2889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pic>
        <p:nvPicPr>
          <p:cNvPr descr="training.png" id="24" name="Google Shape;24;p2"/>
          <p:cNvPicPr preferRelativeResize="0"/>
          <p:nvPr/>
        </p:nvPicPr>
        <p:blipFill rotWithShape="1">
          <a:blip r:embed="rId2">
            <a:alphaModFix/>
          </a:blip>
          <a:srcRect b="0" l="0" r="0" t="0"/>
          <a:stretch/>
        </p:blipFill>
        <p:spPr>
          <a:xfrm>
            <a:off x="6732240" y="404664"/>
            <a:ext cx="2055538" cy="10081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70" name="Google Shape;70;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1"/>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72" name="Google Shape;72;p11"/>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000">
                <a:solidFill>
                  <a:schemeClr val="dk1"/>
                </a:solidFill>
                <a:latin typeface="Arial"/>
                <a:ea typeface="Arial"/>
                <a:cs typeface="Arial"/>
                <a:sym typeface="Arial"/>
              </a:defRPr>
            </a:lvl1pPr>
            <a:lvl2pPr indent="0" lvl="1" marL="0" marR="0" rtl="0" algn="l">
              <a:spcBef>
                <a:spcPts val="0"/>
              </a:spcBef>
              <a:spcAft>
                <a:spcPts val="0"/>
              </a:spcAft>
              <a:buNone/>
              <a:defRPr sz="1000">
                <a:solidFill>
                  <a:schemeClr val="dk1"/>
                </a:solidFill>
                <a:latin typeface="Arial"/>
                <a:ea typeface="Arial"/>
                <a:cs typeface="Arial"/>
                <a:sym typeface="Arial"/>
              </a:defRPr>
            </a:lvl2pPr>
            <a:lvl3pPr indent="0" lvl="2" marL="0" marR="0" rtl="0" algn="l">
              <a:spcBef>
                <a:spcPts val="0"/>
              </a:spcBef>
              <a:spcAft>
                <a:spcPts val="0"/>
              </a:spcAft>
              <a:buNone/>
              <a:defRPr sz="1000">
                <a:solidFill>
                  <a:schemeClr val="dk1"/>
                </a:solidFill>
                <a:latin typeface="Arial"/>
                <a:ea typeface="Arial"/>
                <a:cs typeface="Arial"/>
                <a:sym typeface="Arial"/>
              </a:defRPr>
            </a:lvl3pPr>
            <a:lvl4pPr indent="0" lvl="3" marL="0" marR="0" rtl="0" algn="l">
              <a:spcBef>
                <a:spcPts val="0"/>
              </a:spcBef>
              <a:spcAft>
                <a:spcPts val="0"/>
              </a:spcAft>
              <a:buNone/>
              <a:defRPr sz="1000">
                <a:solidFill>
                  <a:schemeClr val="dk1"/>
                </a:solidFill>
                <a:latin typeface="Arial"/>
                <a:ea typeface="Arial"/>
                <a:cs typeface="Arial"/>
                <a:sym typeface="Arial"/>
              </a:defRPr>
            </a:lvl4pPr>
            <a:lvl5pPr indent="0" lvl="4" marL="0" marR="0" rtl="0" algn="l">
              <a:spcBef>
                <a:spcPts val="0"/>
              </a:spcBef>
              <a:spcAft>
                <a:spcPts val="0"/>
              </a:spcAft>
              <a:buNone/>
              <a:defRPr sz="1000">
                <a:solidFill>
                  <a:schemeClr val="dk1"/>
                </a:solidFill>
                <a:latin typeface="Arial"/>
                <a:ea typeface="Arial"/>
                <a:cs typeface="Arial"/>
                <a:sym typeface="Arial"/>
              </a:defRPr>
            </a:lvl5pPr>
            <a:lvl6pPr indent="0" lvl="5" marL="0" marR="0" rtl="0" algn="l">
              <a:spcBef>
                <a:spcPts val="0"/>
              </a:spcBef>
              <a:spcAft>
                <a:spcPts val="0"/>
              </a:spcAft>
              <a:buNone/>
              <a:defRPr sz="1000">
                <a:solidFill>
                  <a:schemeClr val="dk1"/>
                </a:solidFill>
                <a:latin typeface="Arial"/>
                <a:ea typeface="Arial"/>
                <a:cs typeface="Arial"/>
                <a:sym typeface="Arial"/>
              </a:defRPr>
            </a:lvl6pPr>
            <a:lvl7pPr indent="0" lvl="6" marL="0" marR="0" rtl="0" algn="l">
              <a:spcBef>
                <a:spcPts val="0"/>
              </a:spcBef>
              <a:spcAft>
                <a:spcPts val="0"/>
              </a:spcAft>
              <a:buNone/>
              <a:defRPr sz="1000">
                <a:solidFill>
                  <a:schemeClr val="dk1"/>
                </a:solidFill>
                <a:latin typeface="Arial"/>
                <a:ea typeface="Arial"/>
                <a:cs typeface="Arial"/>
                <a:sym typeface="Arial"/>
              </a:defRPr>
            </a:lvl7pPr>
            <a:lvl8pPr indent="0" lvl="7" marL="0" marR="0" rtl="0" algn="l">
              <a:spcBef>
                <a:spcPts val="0"/>
              </a:spcBef>
              <a:spcAft>
                <a:spcPts val="0"/>
              </a:spcAft>
              <a:buNone/>
              <a:defRPr sz="1000">
                <a:solidFill>
                  <a:schemeClr val="dk1"/>
                </a:solidFill>
                <a:latin typeface="Arial"/>
                <a:ea typeface="Arial"/>
                <a:cs typeface="Arial"/>
                <a:sym typeface="Arial"/>
              </a:defRPr>
            </a:lvl8pPr>
            <a:lvl9pPr indent="0" lvl="8" marL="0" marR="0" rtl="0" algn="l">
              <a:spcBef>
                <a:spcPts val="0"/>
              </a:spcBef>
              <a:spcAft>
                <a:spcPts val="0"/>
              </a:spcAft>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2"/>
          <p:cNvSpPr txBox="1"/>
          <p:nvPr>
            <p:ph type="title"/>
          </p:nvPr>
        </p:nvSpPr>
        <p:spPr>
          <a:xfrm rot="5400000">
            <a:off x="4919662" y="2359026"/>
            <a:ext cx="5362575" cy="21717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75" name="Google Shape;75;p12"/>
          <p:cNvSpPr txBox="1"/>
          <p:nvPr>
            <p:ph idx="1" type="body"/>
          </p:nvPr>
        </p:nvSpPr>
        <p:spPr>
          <a:xfrm rot="5400000">
            <a:off x="500063" y="263526"/>
            <a:ext cx="5362575" cy="6362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6" name="Google Shape;76;p12"/>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77" name="Google Shape;77;p12"/>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000">
                <a:solidFill>
                  <a:schemeClr val="dk1"/>
                </a:solidFill>
                <a:latin typeface="Arial"/>
                <a:ea typeface="Arial"/>
                <a:cs typeface="Arial"/>
                <a:sym typeface="Arial"/>
              </a:defRPr>
            </a:lvl1pPr>
            <a:lvl2pPr indent="0" lvl="1" marL="0" marR="0" rtl="0" algn="l">
              <a:spcBef>
                <a:spcPts val="0"/>
              </a:spcBef>
              <a:spcAft>
                <a:spcPts val="0"/>
              </a:spcAft>
              <a:buNone/>
              <a:defRPr sz="1000">
                <a:solidFill>
                  <a:schemeClr val="dk1"/>
                </a:solidFill>
                <a:latin typeface="Arial"/>
                <a:ea typeface="Arial"/>
                <a:cs typeface="Arial"/>
                <a:sym typeface="Arial"/>
              </a:defRPr>
            </a:lvl2pPr>
            <a:lvl3pPr indent="0" lvl="2" marL="0" marR="0" rtl="0" algn="l">
              <a:spcBef>
                <a:spcPts val="0"/>
              </a:spcBef>
              <a:spcAft>
                <a:spcPts val="0"/>
              </a:spcAft>
              <a:buNone/>
              <a:defRPr sz="1000">
                <a:solidFill>
                  <a:schemeClr val="dk1"/>
                </a:solidFill>
                <a:latin typeface="Arial"/>
                <a:ea typeface="Arial"/>
                <a:cs typeface="Arial"/>
                <a:sym typeface="Arial"/>
              </a:defRPr>
            </a:lvl3pPr>
            <a:lvl4pPr indent="0" lvl="3" marL="0" marR="0" rtl="0" algn="l">
              <a:spcBef>
                <a:spcPts val="0"/>
              </a:spcBef>
              <a:spcAft>
                <a:spcPts val="0"/>
              </a:spcAft>
              <a:buNone/>
              <a:defRPr sz="1000">
                <a:solidFill>
                  <a:schemeClr val="dk1"/>
                </a:solidFill>
                <a:latin typeface="Arial"/>
                <a:ea typeface="Arial"/>
                <a:cs typeface="Arial"/>
                <a:sym typeface="Arial"/>
              </a:defRPr>
            </a:lvl4pPr>
            <a:lvl5pPr indent="0" lvl="4" marL="0" marR="0" rtl="0" algn="l">
              <a:spcBef>
                <a:spcPts val="0"/>
              </a:spcBef>
              <a:spcAft>
                <a:spcPts val="0"/>
              </a:spcAft>
              <a:buNone/>
              <a:defRPr sz="1000">
                <a:solidFill>
                  <a:schemeClr val="dk1"/>
                </a:solidFill>
                <a:latin typeface="Arial"/>
                <a:ea typeface="Arial"/>
                <a:cs typeface="Arial"/>
                <a:sym typeface="Arial"/>
              </a:defRPr>
            </a:lvl5pPr>
            <a:lvl6pPr indent="0" lvl="5" marL="0" marR="0" rtl="0" algn="l">
              <a:spcBef>
                <a:spcPts val="0"/>
              </a:spcBef>
              <a:spcAft>
                <a:spcPts val="0"/>
              </a:spcAft>
              <a:buNone/>
              <a:defRPr sz="1000">
                <a:solidFill>
                  <a:schemeClr val="dk1"/>
                </a:solidFill>
                <a:latin typeface="Arial"/>
                <a:ea typeface="Arial"/>
                <a:cs typeface="Arial"/>
                <a:sym typeface="Arial"/>
              </a:defRPr>
            </a:lvl6pPr>
            <a:lvl7pPr indent="0" lvl="6" marL="0" marR="0" rtl="0" algn="l">
              <a:spcBef>
                <a:spcPts val="0"/>
              </a:spcBef>
              <a:spcAft>
                <a:spcPts val="0"/>
              </a:spcAft>
              <a:buNone/>
              <a:defRPr sz="1000">
                <a:solidFill>
                  <a:schemeClr val="dk1"/>
                </a:solidFill>
                <a:latin typeface="Arial"/>
                <a:ea typeface="Arial"/>
                <a:cs typeface="Arial"/>
                <a:sym typeface="Arial"/>
              </a:defRPr>
            </a:lvl7pPr>
            <a:lvl8pPr indent="0" lvl="7" marL="0" marR="0" rtl="0" algn="l">
              <a:spcBef>
                <a:spcPts val="0"/>
              </a:spcBef>
              <a:spcAft>
                <a:spcPts val="0"/>
              </a:spcAft>
              <a:buNone/>
              <a:defRPr sz="1000">
                <a:solidFill>
                  <a:schemeClr val="dk1"/>
                </a:solidFill>
                <a:latin typeface="Arial"/>
                <a:ea typeface="Arial"/>
                <a:cs typeface="Arial"/>
                <a:sym typeface="Arial"/>
              </a:defRPr>
            </a:lvl8pPr>
            <a:lvl9pPr indent="0" lvl="8" marL="0" marR="0" rtl="0" algn="l">
              <a:spcBef>
                <a:spcPts val="0"/>
              </a:spcBef>
              <a:spcAft>
                <a:spcPts val="0"/>
              </a:spcAft>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27" name="Google Shape;27;p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3"/>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
        <p:nvSpPr>
          <p:cNvPr id="29" name="Google Shape;29;p3"/>
          <p:cNvSpPr txBox="1"/>
          <p:nvPr/>
        </p:nvSpPr>
        <p:spPr>
          <a:xfrm>
            <a:off x="236475" y="6494175"/>
            <a:ext cx="44385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MX" sz="1000">
                <a:solidFill>
                  <a:schemeClr val="dk1"/>
                </a:solidFill>
              </a:rPr>
              <a:t>© 2022 DW Training S.C. de C.V.  Todos los derechos reservados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32" name="Google Shape;32;p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Google Shape;33;p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 name="Google Shape;34;p4"/>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5" name="Google Shape;35;p4"/>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000">
                <a:solidFill>
                  <a:schemeClr val="dk1"/>
                </a:solidFill>
                <a:latin typeface="Arial"/>
                <a:ea typeface="Arial"/>
                <a:cs typeface="Arial"/>
                <a:sym typeface="Arial"/>
              </a:defRPr>
            </a:lvl1pPr>
            <a:lvl2pPr indent="0" lvl="1" marL="0" marR="0" rtl="0" algn="l">
              <a:spcBef>
                <a:spcPts val="0"/>
              </a:spcBef>
              <a:spcAft>
                <a:spcPts val="0"/>
              </a:spcAft>
              <a:buNone/>
              <a:defRPr sz="1000">
                <a:solidFill>
                  <a:schemeClr val="dk1"/>
                </a:solidFill>
                <a:latin typeface="Arial"/>
                <a:ea typeface="Arial"/>
                <a:cs typeface="Arial"/>
                <a:sym typeface="Arial"/>
              </a:defRPr>
            </a:lvl2pPr>
            <a:lvl3pPr indent="0" lvl="2" marL="0" marR="0" rtl="0" algn="l">
              <a:spcBef>
                <a:spcPts val="0"/>
              </a:spcBef>
              <a:spcAft>
                <a:spcPts val="0"/>
              </a:spcAft>
              <a:buNone/>
              <a:defRPr sz="1000">
                <a:solidFill>
                  <a:schemeClr val="dk1"/>
                </a:solidFill>
                <a:latin typeface="Arial"/>
                <a:ea typeface="Arial"/>
                <a:cs typeface="Arial"/>
                <a:sym typeface="Arial"/>
              </a:defRPr>
            </a:lvl3pPr>
            <a:lvl4pPr indent="0" lvl="3" marL="0" marR="0" rtl="0" algn="l">
              <a:spcBef>
                <a:spcPts val="0"/>
              </a:spcBef>
              <a:spcAft>
                <a:spcPts val="0"/>
              </a:spcAft>
              <a:buNone/>
              <a:defRPr sz="1000">
                <a:solidFill>
                  <a:schemeClr val="dk1"/>
                </a:solidFill>
                <a:latin typeface="Arial"/>
                <a:ea typeface="Arial"/>
                <a:cs typeface="Arial"/>
                <a:sym typeface="Arial"/>
              </a:defRPr>
            </a:lvl4pPr>
            <a:lvl5pPr indent="0" lvl="4" marL="0" marR="0" rtl="0" algn="l">
              <a:spcBef>
                <a:spcPts val="0"/>
              </a:spcBef>
              <a:spcAft>
                <a:spcPts val="0"/>
              </a:spcAft>
              <a:buNone/>
              <a:defRPr sz="1000">
                <a:solidFill>
                  <a:schemeClr val="dk1"/>
                </a:solidFill>
                <a:latin typeface="Arial"/>
                <a:ea typeface="Arial"/>
                <a:cs typeface="Arial"/>
                <a:sym typeface="Arial"/>
              </a:defRPr>
            </a:lvl5pPr>
            <a:lvl6pPr indent="0" lvl="5" marL="0" marR="0" rtl="0" algn="l">
              <a:spcBef>
                <a:spcPts val="0"/>
              </a:spcBef>
              <a:spcAft>
                <a:spcPts val="0"/>
              </a:spcAft>
              <a:buNone/>
              <a:defRPr sz="1000">
                <a:solidFill>
                  <a:schemeClr val="dk1"/>
                </a:solidFill>
                <a:latin typeface="Arial"/>
                <a:ea typeface="Arial"/>
                <a:cs typeface="Arial"/>
                <a:sym typeface="Arial"/>
              </a:defRPr>
            </a:lvl6pPr>
            <a:lvl7pPr indent="0" lvl="6" marL="0" marR="0" rtl="0" algn="l">
              <a:spcBef>
                <a:spcPts val="0"/>
              </a:spcBef>
              <a:spcAft>
                <a:spcPts val="0"/>
              </a:spcAft>
              <a:buNone/>
              <a:defRPr sz="1000">
                <a:solidFill>
                  <a:schemeClr val="dk1"/>
                </a:solidFill>
                <a:latin typeface="Arial"/>
                <a:ea typeface="Arial"/>
                <a:cs typeface="Arial"/>
                <a:sym typeface="Arial"/>
              </a:defRPr>
            </a:lvl7pPr>
            <a:lvl8pPr indent="0" lvl="7" marL="0" marR="0" rtl="0" algn="l">
              <a:spcBef>
                <a:spcPts val="0"/>
              </a:spcBef>
              <a:spcAft>
                <a:spcPts val="0"/>
              </a:spcAft>
              <a:buNone/>
              <a:defRPr sz="1000">
                <a:solidFill>
                  <a:schemeClr val="dk1"/>
                </a:solidFill>
                <a:latin typeface="Arial"/>
                <a:ea typeface="Arial"/>
                <a:cs typeface="Arial"/>
                <a:sym typeface="Arial"/>
              </a:defRPr>
            </a:lvl8pPr>
            <a:lvl9pPr indent="0" lvl="8" marL="0" marR="0" rtl="0" algn="l">
              <a:spcBef>
                <a:spcPts val="0"/>
              </a:spcBef>
              <a:spcAft>
                <a:spcPts val="0"/>
              </a:spcAft>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38" name="Google Shape;38;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9" name="Google Shape;39;p5"/>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0" name="Google Shape;40;p5"/>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000">
                <a:solidFill>
                  <a:schemeClr val="dk1"/>
                </a:solidFill>
                <a:latin typeface="Arial"/>
                <a:ea typeface="Arial"/>
                <a:cs typeface="Arial"/>
                <a:sym typeface="Arial"/>
              </a:defRPr>
            </a:lvl1pPr>
            <a:lvl2pPr indent="0" lvl="1" marL="0" marR="0" rtl="0" algn="l">
              <a:spcBef>
                <a:spcPts val="0"/>
              </a:spcBef>
              <a:spcAft>
                <a:spcPts val="0"/>
              </a:spcAft>
              <a:buNone/>
              <a:defRPr sz="1000">
                <a:solidFill>
                  <a:schemeClr val="dk1"/>
                </a:solidFill>
                <a:latin typeface="Arial"/>
                <a:ea typeface="Arial"/>
                <a:cs typeface="Arial"/>
                <a:sym typeface="Arial"/>
              </a:defRPr>
            </a:lvl2pPr>
            <a:lvl3pPr indent="0" lvl="2" marL="0" marR="0" rtl="0" algn="l">
              <a:spcBef>
                <a:spcPts val="0"/>
              </a:spcBef>
              <a:spcAft>
                <a:spcPts val="0"/>
              </a:spcAft>
              <a:buNone/>
              <a:defRPr sz="1000">
                <a:solidFill>
                  <a:schemeClr val="dk1"/>
                </a:solidFill>
                <a:latin typeface="Arial"/>
                <a:ea typeface="Arial"/>
                <a:cs typeface="Arial"/>
                <a:sym typeface="Arial"/>
              </a:defRPr>
            </a:lvl3pPr>
            <a:lvl4pPr indent="0" lvl="3" marL="0" marR="0" rtl="0" algn="l">
              <a:spcBef>
                <a:spcPts val="0"/>
              </a:spcBef>
              <a:spcAft>
                <a:spcPts val="0"/>
              </a:spcAft>
              <a:buNone/>
              <a:defRPr sz="1000">
                <a:solidFill>
                  <a:schemeClr val="dk1"/>
                </a:solidFill>
                <a:latin typeface="Arial"/>
                <a:ea typeface="Arial"/>
                <a:cs typeface="Arial"/>
                <a:sym typeface="Arial"/>
              </a:defRPr>
            </a:lvl4pPr>
            <a:lvl5pPr indent="0" lvl="4" marL="0" marR="0" rtl="0" algn="l">
              <a:spcBef>
                <a:spcPts val="0"/>
              </a:spcBef>
              <a:spcAft>
                <a:spcPts val="0"/>
              </a:spcAft>
              <a:buNone/>
              <a:defRPr sz="1000">
                <a:solidFill>
                  <a:schemeClr val="dk1"/>
                </a:solidFill>
                <a:latin typeface="Arial"/>
                <a:ea typeface="Arial"/>
                <a:cs typeface="Arial"/>
                <a:sym typeface="Arial"/>
              </a:defRPr>
            </a:lvl5pPr>
            <a:lvl6pPr indent="0" lvl="5" marL="0" marR="0" rtl="0" algn="l">
              <a:spcBef>
                <a:spcPts val="0"/>
              </a:spcBef>
              <a:spcAft>
                <a:spcPts val="0"/>
              </a:spcAft>
              <a:buNone/>
              <a:defRPr sz="1000">
                <a:solidFill>
                  <a:schemeClr val="dk1"/>
                </a:solidFill>
                <a:latin typeface="Arial"/>
                <a:ea typeface="Arial"/>
                <a:cs typeface="Arial"/>
                <a:sym typeface="Arial"/>
              </a:defRPr>
            </a:lvl6pPr>
            <a:lvl7pPr indent="0" lvl="6" marL="0" marR="0" rtl="0" algn="l">
              <a:spcBef>
                <a:spcPts val="0"/>
              </a:spcBef>
              <a:spcAft>
                <a:spcPts val="0"/>
              </a:spcAft>
              <a:buNone/>
              <a:defRPr sz="1000">
                <a:solidFill>
                  <a:schemeClr val="dk1"/>
                </a:solidFill>
                <a:latin typeface="Arial"/>
                <a:ea typeface="Arial"/>
                <a:cs typeface="Arial"/>
                <a:sym typeface="Arial"/>
              </a:defRPr>
            </a:lvl7pPr>
            <a:lvl8pPr indent="0" lvl="7" marL="0" marR="0" rtl="0" algn="l">
              <a:spcBef>
                <a:spcPts val="0"/>
              </a:spcBef>
              <a:spcAft>
                <a:spcPts val="0"/>
              </a:spcAft>
              <a:buNone/>
              <a:defRPr sz="1000">
                <a:solidFill>
                  <a:schemeClr val="dk1"/>
                </a:solidFill>
                <a:latin typeface="Arial"/>
                <a:ea typeface="Arial"/>
                <a:cs typeface="Arial"/>
                <a:sym typeface="Arial"/>
              </a:defRPr>
            </a:lvl8pPr>
            <a:lvl9pPr indent="0" lvl="8" marL="0" marR="0" rtl="0" algn="l">
              <a:spcBef>
                <a:spcPts val="0"/>
              </a:spcBef>
              <a:spcAft>
                <a:spcPts val="0"/>
              </a:spcAft>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43" name="Google Shape;43;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4" name="Google Shape;44;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5" name="Google Shape;45;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6" name="Google Shape;46;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7" name="Google Shape;47;p6"/>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8" name="Google Shape;48;p6"/>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000">
                <a:solidFill>
                  <a:schemeClr val="dk1"/>
                </a:solidFill>
                <a:latin typeface="Arial"/>
                <a:ea typeface="Arial"/>
                <a:cs typeface="Arial"/>
                <a:sym typeface="Arial"/>
              </a:defRPr>
            </a:lvl1pPr>
            <a:lvl2pPr indent="0" lvl="1" marL="0" marR="0" rtl="0" algn="l">
              <a:spcBef>
                <a:spcPts val="0"/>
              </a:spcBef>
              <a:spcAft>
                <a:spcPts val="0"/>
              </a:spcAft>
              <a:buNone/>
              <a:defRPr sz="1000">
                <a:solidFill>
                  <a:schemeClr val="dk1"/>
                </a:solidFill>
                <a:latin typeface="Arial"/>
                <a:ea typeface="Arial"/>
                <a:cs typeface="Arial"/>
                <a:sym typeface="Arial"/>
              </a:defRPr>
            </a:lvl2pPr>
            <a:lvl3pPr indent="0" lvl="2" marL="0" marR="0" rtl="0" algn="l">
              <a:spcBef>
                <a:spcPts val="0"/>
              </a:spcBef>
              <a:spcAft>
                <a:spcPts val="0"/>
              </a:spcAft>
              <a:buNone/>
              <a:defRPr sz="1000">
                <a:solidFill>
                  <a:schemeClr val="dk1"/>
                </a:solidFill>
                <a:latin typeface="Arial"/>
                <a:ea typeface="Arial"/>
                <a:cs typeface="Arial"/>
                <a:sym typeface="Arial"/>
              </a:defRPr>
            </a:lvl3pPr>
            <a:lvl4pPr indent="0" lvl="3" marL="0" marR="0" rtl="0" algn="l">
              <a:spcBef>
                <a:spcPts val="0"/>
              </a:spcBef>
              <a:spcAft>
                <a:spcPts val="0"/>
              </a:spcAft>
              <a:buNone/>
              <a:defRPr sz="1000">
                <a:solidFill>
                  <a:schemeClr val="dk1"/>
                </a:solidFill>
                <a:latin typeface="Arial"/>
                <a:ea typeface="Arial"/>
                <a:cs typeface="Arial"/>
                <a:sym typeface="Arial"/>
              </a:defRPr>
            </a:lvl4pPr>
            <a:lvl5pPr indent="0" lvl="4" marL="0" marR="0" rtl="0" algn="l">
              <a:spcBef>
                <a:spcPts val="0"/>
              </a:spcBef>
              <a:spcAft>
                <a:spcPts val="0"/>
              </a:spcAft>
              <a:buNone/>
              <a:defRPr sz="1000">
                <a:solidFill>
                  <a:schemeClr val="dk1"/>
                </a:solidFill>
                <a:latin typeface="Arial"/>
                <a:ea typeface="Arial"/>
                <a:cs typeface="Arial"/>
                <a:sym typeface="Arial"/>
              </a:defRPr>
            </a:lvl5pPr>
            <a:lvl6pPr indent="0" lvl="5" marL="0" marR="0" rtl="0" algn="l">
              <a:spcBef>
                <a:spcPts val="0"/>
              </a:spcBef>
              <a:spcAft>
                <a:spcPts val="0"/>
              </a:spcAft>
              <a:buNone/>
              <a:defRPr sz="1000">
                <a:solidFill>
                  <a:schemeClr val="dk1"/>
                </a:solidFill>
                <a:latin typeface="Arial"/>
                <a:ea typeface="Arial"/>
                <a:cs typeface="Arial"/>
                <a:sym typeface="Arial"/>
              </a:defRPr>
            </a:lvl6pPr>
            <a:lvl7pPr indent="0" lvl="6" marL="0" marR="0" rtl="0" algn="l">
              <a:spcBef>
                <a:spcPts val="0"/>
              </a:spcBef>
              <a:spcAft>
                <a:spcPts val="0"/>
              </a:spcAft>
              <a:buNone/>
              <a:defRPr sz="1000">
                <a:solidFill>
                  <a:schemeClr val="dk1"/>
                </a:solidFill>
                <a:latin typeface="Arial"/>
                <a:ea typeface="Arial"/>
                <a:cs typeface="Arial"/>
                <a:sym typeface="Arial"/>
              </a:defRPr>
            </a:lvl7pPr>
            <a:lvl8pPr indent="0" lvl="7" marL="0" marR="0" rtl="0" algn="l">
              <a:spcBef>
                <a:spcPts val="0"/>
              </a:spcBef>
              <a:spcAft>
                <a:spcPts val="0"/>
              </a:spcAft>
              <a:buNone/>
              <a:defRPr sz="1000">
                <a:solidFill>
                  <a:schemeClr val="dk1"/>
                </a:solidFill>
                <a:latin typeface="Arial"/>
                <a:ea typeface="Arial"/>
                <a:cs typeface="Arial"/>
                <a:sym typeface="Arial"/>
              </a:defRPr>
            </a:lvl8pPr>
            <a:lvl9pPr indent="0" lvl="8" marL="0" marR="0" rtl="0" algn="l">
              <a:spcBef>
                <a:spcPts val="0"/>
              </a:spcBef>
              <a:spcAft>
                <a:spcPts val="0"/>
              </a:spcAft>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51" name="Google Shape;51;p7"/>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2" name="Google Shape;52;p7"/>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000">
                <a:solidFill>
                  <a:schemeClr val="dk1"/>
                </a:solidFill>
                <a:latin typeface="Arial"/>
                <a:ea typeface="Arial"/>
                <a:cs typeface="Arial"/>
                <a:sym typeface="Arial"/>
              </a:defRPr>
            </a:lvl1pPr>
            <a:lvl2pPr indent="0" lvl="1" marL="0" marR="0" rtl="0" algn="l">
              <a:spcBef>
                <a:spcPts val="0"/>
              </a:spcBef>
              <a:spcAft>
                <a:spcPts val="0"/>
              </a:spcAft>
              <a:buNone/>
              <a:defRPr sz="1000">
                <a:solidFill>
                  <a:schemeClr val="dk1"/>
                </a:solidFill>
                <a:latin typeface="Arial"/>
                <a:ea typeface="Arial"/>
                <a:cs typeface="Arial"/>
                <a:sym typeface="Arial"/>
              </a:defRPr>
            </a:lvl2pPr>
            <a:lvl3pPr indent="0" lvl="2" marL="0" marR="0" rtl="0" algn="l">
              <a:spcBef>
                <a:spcPts val="0"/>
              </a:spcBef>
              <a:spcAft>
                <a:spcPts val="0"/>
              </a:spcAft>
              <a:buNone/>
              <a:defRPr sz="1000">
                <a:solidFill>
                  <a:schemeClr val="dk1"/>
                </a:solidFill>
                <a:latin typeface="Arial"/>
                <a:ea typeface="Arial"/>
                <a:cs typeface="Arial"/>
                <a:sym typeface="Arial"/>
              </a:defRPr>
            </a:lvl3pPr>
            <a:lvl4pPr indent="0" lvl="3" marL="0" marR="0" rtl="0" algn="l">
              <a:spcBef>
                <a:spcPts val="0"/>
              </a:spcBef>
              <a:spcAft>
                <a:spcPts val="0"/>
              </a:spcAft>
              <a:buNone/>
              <a:defRPr sz="1000">
                <a:solidFill>
                  <a:schemeClr val="dk1"/>
                </a:solidFill>
                <a:latin typeface="Arial"/>
                <a:ea typeface="Arial"/>
                <a:cs typeface="Arial"/>
                <a:sym typeface="Arial"/>
              </a:defRPr>
            </a:lvl4pPr>
            <a:lvl5pPr indent="0" lvl="4" marL="0" marR="0" rtl="0" algn="l">
              <a:spcBef>
                <a:spcPts val="0"/>
              </a:spcBef>
              <a:spcAft>
                <a:spcPts val="0"/>
              </a:spcAft>
              <a:buNone/>
              <a:defRPr sz="1000">
                <a:solidFill>
                  <a:schemeClr val="dk1"/>
                </a:solidFill>
                <a:latin typeface="Arial"/>
                <a:ea typeface="Arial"/>
                <a:cs typeface="Arial"/>
                <a:sym typeface="Arial"/>
              </a:defRPr>
            </a:lvl5pPr>
            <a:lvl6pPr indent="0" lvl="5" marL="0" marR="0" rtl="0" algn="l">
              <a:spcBef>
                <a:spcPts val="0"/>
              </a:spcBef>
              <a:spcAft>
                <a:spcPts val="0"/>
              </a:spcAft>
              <a:buNone/>
              <a:defRPr sz="1000">
                <a:solidFill>
                  <a:schemeClr val="dk1"/>
                </a:solidFill>
                <a:latin typeface="Arial"/>
                <a:ea typeface="Arial"/>
                <a:cs typeface="Arial"/>
                <a:sym typeface="Arial"/>
              </a:defRPr>
            </a:lvl6pPr>
            <a:lvl7pPr indent="0" lvl="6" marL="0" marR="0" rtl="0" algn="l">
              <a:spcBef>
                <a:spcPts val="0"/>
              </a:spcBef>
              <a:spcAft>
                <a:spcPts val="0"/>
              </a:spcAft>
              <a:buNone/>
              <a:defRPr sz="1000">
                <a:solidFill>
                  <a:schemeClr val="dk1"/>
                </a:solidFill>
                <a:latin typeface="Arial"/>
                <a:ea typeface="Arial"/>
                <a:cs typeface="Arial"/>
                <a:sym typeface="Arial"/>
              </a:defRPr>
            </a:lvl7pPr>
            <a:lvl8pPr indent="0" lvl="7" marL="0" marR="0" rtl="0" algn="l">
              <a:spcBef>
                <a:spcPts val="0"/>
              </a:spcBef>
              <a:spcAft>
                <a:spcPts val="0"/>
              </a:spcAft>
              <a:buNone/>
              <a:defRPr sz="1000">
                <a:solidFill>
                  <a:schemeClr val="dk1"/>
                </a:solidFill>
                <a:latin typeface="Arial"/>
                <a:ea typeface="Arial"/>
                <a:cs typeface="Arial"/>
                <a:sym typeface="Arial"/>
              </a:defRPr>
            </a:lvl8pPr>
            <a:lvl9pPr indent="0" lvl="8" marL="0" marR="0" rtl="0" algn="l">
              <a:spcBef>
                <a:spcPts val="0"/>
              </a:spcBef>
              <a:spcAft>
                <a:spcPts val="0"/>
              </a:spcAft>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8"/>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5" name="Google Shape;55;p8"/>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000">
                <a:solidFill>
                  <a:schemeClr val="dk1"/>
                </a:solidFill>
                <a:latin typeface="Arial"/>
                <a:ea typeface="Arial"/>
                <a:cs typeface="Arial"/>
                <a:sym typeface="Arial"/>
              </a:defRPr>
            </a:lvl1pPr>
            <a:lvl2pPr indent="0" lvl="1" marL="0" marR="0" rtl="0" algn="l">
              <a:spcBef>
                <a:spcPts val="0"/>
              </a:spcBef>
              <a:spcAft>
                <a:spcPts val="0"/>
              </a:spcAft>
              <a:buNone/>
              <a:defRPr sz="1000">
                <a:solidFill>
                  <a:schemeClr val="dk1"/>
                </a:solidFill>
                <a:latin typeface="Arial"/>
                <a:ea typeface="Arial"/>
                <a:cs typeface="Arial"/>
                <a:sym typeface="Arial"/>
              </a:defRPr>
            </a:lvl2pPr>
            <a:lvl3pPr indent="0" lvl="2" marL="0" marR="0" rtl="0" algn="l">
              <a:spcBef>
                <a:spcPts val="0"/>
              </a:spcBef>
              <a:spcAft>
                <a:spcPts val="0"/>
              </a:spcAft>
              <a:buNone/>
              <a:defRPr sz="1000">
                <a:solidFill>
                  <a:schemeClr val="dk1"/>
                </a:solidFill>
                <a:latin typeface="Arial"/>
                <a:ea typeface="Arial"/>
                <a:cs typeface="Arial"/>
                <a:sym typeface="Arial"/>
              </a:defRPr>
            </a:lvl3pPr>
            <a:lvl4pPr indent="0" lvl="3" marL="0" marR="0" rtl="0" algn="l">
              <a:spcBef>
                <a:spcPts val="0"/>
              </a:spcBef>
              <a:spcAft>
                <a:spcPts val="0"/>
              </a:spcAft>
              <a:buNone/>
              <a:defRPr sz="1000">
                <a:solidFill>
                  <a:schemeClr val="dk1"/>
                </a:solidFill>
                <a:latin typeface="Arial"/>
                <a:ea typeface="Arial"/>
                <a:cs typeface="Arial"/>
                <a:sym typeface="Arial"/>
              </a:defRPr>
            </a:lvl4pPr>
            <a:lvl5pPr indent="0" lvl="4" marL="0" marR="0" rtl="0" algn="l">
              <a:spcBef>
                <a:spcPts val="0"/>
              </a:spcBef>
              <a:spcAft>
                <a:spcPts val="0"/>
              </a:spcAft>
              <a:buNone/>
              <a:defRPr sz="1000">
                <a:solidFill>
                  <a:schemeClr val="dk1"/>
                </a:solidFill>
                <a:latin typeface="Arial"/>
                <a:ea typeface="Arial"/>
                <a:cs typeface="Arial"/>
                <a:sym typeface="Arial"/>
              </a:defRPr>
            </a:lvl5pPr>
            <a:lvl6pPr indent="0" lvl="5" marL="0" marR="0" rtl="0" algn="l">
              <a:spcBef>
                <a:spcPts val="0"/>
              </a:spcBef>
              <a:spcAft>
                <a:spcPts val="0"/>
              </a:spcAft>
              <a:buNone/>
              <a:defRPr sz="1000">
                <a:solidFill>
                  <a:schemeClr val="dk1"/>
                </a:solidFill>
                <a:latin typeface="Arial"/>
                <a:ea typeface="Arial"/>
                <a:cs typeface="Arial"/>
                <a:sym typeface="Arial"/>
              </a:defRPr>
            </a:lvl6pPr>
            <a:lvl7pPr indent="0" lvl="6" marL="0" marR="0" rtl="0" algn="l">
              <a:spcBef>
                <a:spcPts val="0"/>
              </a:spcBef>
              <a:spcAft>
                <a:spcPts val="0"/>
              </a:spcAft>
              <a:buNone/>
              <a:defRPr sz="1000">
                <a:solidFill>
                  <a:schemeClr val="dk1"/>
                </a:solidFill>
                <a:latin typeface="Arial"/>
                <a:ea typeface="Arial"/>
                <a:cs typeface="Arial"/>
                <a:sym typeface="Arial"/>
              </a:defRPr>
            </a:lvl7pPr>
            <a:lvl8pPr indent="0" lvl="7" marL="0" marR="0" rtl="0" algn="l">
              <a:spcBef>
                <a:spcPts val="0"/>
              </a:spcBef>
              <a:spcAft>
                <a:spcPts val="0"/>
              </a:spcAft>
              <a:buNone/>
              <a:defRPr sz="1000">
                <a:solidFill>
                  <a:schemeClr val="dk1"/>
                </a:solidFill>
                <a:latin typeface="Arial"/>
                <a:ea typeface="Arial"/>
                <a:cs typeface="Arial"/>
                <a:sym typeface="Arial"/>
              </a:defRPr>
            </a:lvl8pPr>
            <a:lvl9pPr indent="0" lvl="8" marL="0" marR="0" rtl="0" algn="l">
              <a:spcBef>
                <a:spcPts val="0"/>
              </a:spcBef>
              <a:spcAft>
                <a:spcPts val="0"/>
              </a:spcAft>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58" name="Google Shape;58;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9" name="Google Shape;59;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0" name="Google Shape;60;p9"/>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1" name="Google Shape;61;p9"/>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000">
                <a:solidFill>
                  <a:schemeClr val="dk1"/>
                </a:solidFill>
                <a:latin typeface="Arial"/>
                <a:ea typeface="Arial"/>
                <a:cs typeface="Arial"/>
                <a:sym typeface="Arial"/>
              </a:defRPr>
            </a:lvl1pPr>
            <a:lvl2pPr indent="0" lvl="1" marL="0" marR="0" rtl="0" algn="l">
              <a:spcBef>
                <a:spcPts val="0"/>
              </a:spcBef>
              <a:spcAft>
                <a:spcPts val="0"/>
              </a:spcAft>
              <a:buNone/>
              <a:defRPr sz="1000">
                <a:solidFill>
                  <a:schemeClr val="dk1"/>
                </a:solidFill>
                <a:latin typeface="Arial"/>
                <a:ea typeface="Arial"/>
                <a:cs typeface="Arial"/>
                <a:sym typeface="Arial"/>
              </a:defRPr>
            </a:lvl2pPr>
            <a:lvl3pPr indent="0" lvl="2" marL="0" marR="0" rtl="0" algn="l">
              <a:spcBef>
                <a:spcPts val="0"/>
              </a:spcBef>
              <a:spcAft>
                <a:spcPts val="0"/>
              </a:spcAft>
              <a:buNone/>
              <a:defRPr sz="1000">
                <a:solidFill>
                  <a:schemeClr val="dk1"/>
                </a:solidFill>
                <a:latin typeface="Arial"/>
                <a:ea typeface="Arial"/>
                <a:cs typeface="Arial"/>
                <a:sym typeface="Arial"/>
              </a:defRPr>
            </a:lvl3pPr>
            <a:lvl4pPr indent="0" lvl="3" marL="0" marR="0" rtl="0" algn="l">
              <a:spcBef>
                <a:spcPts val="0"/>
              </a:spcBef>
              <a:spcAft>
                <a:spcPts val="0"/>
              </a:spcAft>
              <a:buNone/>
              <a:defRPr sz="1000">
                <a:solidFill>
                  <a:schemeClr val="dk1"/>
                </a:solidFill>
                <a:latin typeface="Arial"/>
                <a:ea typeface="Arial"/>
                <a:cs typeface="Arial"/>
                <a:sym typeface="Arial"/>
              </a:defRPr>
            </a:lvl4pPr>
            <a:lvl5pPr indent="0" lvl="4" marL="0" marR="0" rtl="0" algn="l">
              <a:spcBef>
                <a:spcPts val="0"/>
              </a:spcBef>
              <a:spcAft>
                <a:spcPts val="0"/>
              </a:spcAft>
              <a:buNone/>
              <a:defRPr sz="1000">
                <a:solidFill>
                  <a:schemeClr val="dk1"/>
                </a:solidFill>
                <a:latin typeface="Arial"/>
                <a:ea typeface="Arial"/>
                <a:cs typeface="Arial"/>
                <a:sym typeface="Arial"/>
              </a:defRPr>
            </a:lvl5pPr>
            <a:lvl6pPr indent="0" lvl="5" marL="0" marR="0" rtl="0" algn="l">
              <a:spcBef>
                <a:spcPts val="0"/>
              </a:spcBef>
              <a:spcAft>
                <a:spcPts val="0"/>
              </a:spcAft>
              <a:buNone/>
              <a:defRPr sz="1000">
                <a:solidFill>
                  <a:schemeClr val="dk1"/>
                </a:solidFill>
                <a:latin typeface="Arial"/>
                <a:ea typeface="Arial"/>
                <a:cs typeface="Arial"/>
                <a:sym typeface="Arial"/>
              </a:defRPr>
            </a:lvl6pPr>
            <a:lvl7pPr indent="0" lvl="6" marL="0" marR="0" rtl="0" algn="l">
              <a:spcBef>
                <a:spcPts val="0"/>
              </a:spcBef>
              <a:spcAft>
                <a:spcPts val="0"/>
              </a:spcAft>
              <a:buNone/>
              <a:defRPr sz="1000">
                <a:solidFill>
                  <a:schemeClr val="dk1"/>
                </a:solidFill>
                <a:latin typeface="Arial"/>
                <a:ea typeface="Arial"/>
                <a:cs typeface="Arial"/>
                <a:sym typeface="Arial"/>
              </a:defRPr>
            </a:lvl7pPr>
            <a:lvl8pPr indent="0" lvl="7" marL="0" marR="0" rtl="0" algn="l">
              <a:spcBef>
                <a:spcPts val="0"/>
              </a:spcBef>
              <a:spcAft>
                <a:spcPts val="0"/>
              </a:spcAft>
              <a:buNone/>
              <a:defRPr sz="1000">
                <a:solidFill>
                  <a:schemeClr val="dk1"/>
                </a:solidFill>
                <a:latin typeface="Arial"/>
                <a:ea typeface="Arial"/>
                <a:cs typeface="Arial"/>
                <a:sym typeface="Arial"/>
              </a:defRPr>
            </a:lvl8pPr>
            <a:lvl9pPr indent="0" lvl="8" marL="0" marR="0" rtl="0" algn="l">
              <a:spcBef>
                <a:spcPts val="0"/>
              </a:spcBef>
              <a:spcAft>
                <a:spcPts val="0"/>
              </a:spcAft>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64" name="Google Shape;64;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5" name="Google Shape;65;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6" name="Google Shape;66;p10"/>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7" name="Google Shape;67;p10"/>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000">
                <a:solidFill>
                  <a:schemeClr val="dk1"/>
                </a:solidFill>
                <a:latin typeface="Arial"/>
                <a:ea typeface="Arial"/>
                <a:cs typeface="Arial"/>
                <a:sym typeface="Arial"/>
              </a:defRPr>
            </a:lvl1pPr>
            <a:lvl2pPr indent="0" lvl="1" marL="0" marR="0" rtl="0" algn="l">
              <a:spcBef>
                <a:spcPts val="0"/>
              </a:spcBef>
              <a:spcAft>
                <a:spcPts val="0"/>
              </a:spcAft>
              <a:buNone/>
              <a:defRPr sz="1000">
                <a:solidFill>
                  <a:schemeClr val="dk1"/>
                </a:solidFill>
                <a:latin typeface="Arial"/>
                <a:ea typeface="Arial"/>
                <a:cs typeface="Arial"/>
                <a:sym typeface="Arial"/>
              </a:defRPr>
            </a:lvl2pPr>
            <a:lvl3pPr indent="0" lvl="2" marL="0" marR="0" rtl="0" algn="l">
              <a:spcBef>
                <a:spcPts val="0"/>
              </a:spcBef>
              <a:spcAft>
                <a:spcPts val="0"/>
              </a:spcAft>
              <a:buNone/>
              <a:defRPr sz="1000">
                <a:solidFill>
                  <a:schemeClr val="dk1"/>
                </a:solidFill>
                <a:latin typeface="Arial"/>
                <a:ea typeface="Arial"/>
                <a:cs typeface="Arial"/>
                <a:sym typeface="Arial"/>
              </a:defRPr>
            </a:lvl3pPr>
            <a:lvl4pPr indent="0" lvl="3" marL="0" marR="0" rtl="0" algn="l">
              <a:spcBef>
                <a:spcPts val="0"/>
              </a:spcBef>
              <a:spcAft>
                <a:spcPts val="0"/>
              </a:spcAft>
              <a:buNone/>
              <a:defRPr sz="1000">
                <a:solidFill>
                  <a:schemeClr val="dk1"/>
                </a:solidFill>
                <a:latin typeface="Arial"/>
                <a:ea typeface="Arial"/>
                <a:cs typeface="Arial"/>
                <a:sym typeface="Arial"/>
              </a:defRPr>
            </a:lvl4pPr>
            <a:lvl5pPr indent="0" lvl="4" marL="0" marR="0" rtl="0" algn="l">
              <a:spcBef>
                <a:spcPts val="0"/>
              </a:spcBef>
              <a:spcAft>
                <a:spcPts val="0"/>
              </a:spcAft>
              <a:buNone/>
              <a:defRPr sz="1000">
                <a:solidFill>
                  <a:schemeClr val="dk1"/>
                </a:solidFill>
                <a:latin typeface="Arial"/>
                <a:ea typeface="Arial"/>
                <a:cs typeface="Arial"/>
                <a:sym typeface="Arial"/>
              </a:defRPr>
            </a:lvl5pPr>
            <a:lvl6pPr indent="0" lvl="5" marL="0" marR="0" rtl="0" algn="l">
              <a:spcBef>
                <a:spcPts val="0"/>
              </a:spcBef>
              <a:spcAft>
                <a:spcPts val="0"/>
              </a:spcAft>
              <a:buNone/>
              <a:defRPr sz="1000">
                <a:solidFill>
                  <a:schemeClr val="dk1"/>
                </a:solidFill>
                <a:latin typeface="Arial"/>
                <a:ea typeface="Arial"/>
                <a:cs typeface="Arial"/>
                <a:sym typeface="Arial"/>
              </a:defRPr>
            </a:lvl6pPr>
            <a:lvl7pPr indent="0" lvl="6" marL="0" marR="0" rtl="0" algn="l">
              <a:spcBef>
                <a:spcPts val="0"/>
              </a:spcBef>
              <a:spcAft>
                <a:spcPts val="0"/>
              </a:spcAft>
              <a:buNone/>
              <a:defRPr sz="1000">
                <a:solidFill>
                  <a:schemeClr val="dk1"/>
                </a:solidFill>
                <a:latin typeface="Arial"/>
                <a:ea typeface="Arial"/>
                <a:cs typeface="Arial"/>
                <a:sym typeface="Arial"/>
              </a:defRPr>
            </a:lvl7pPr>
            <a:lvl8pPr indent="0" lvl="7" marL="0" marR="0" rtl="0" algn="l">
              <a:spcBef>
                <a:spcPts val="0"/>
              </a:spcBef>
              <a:spcAft>
                <a:spcPts val="0"/>
              </a:spcAft>
              <a:buNone/>
              <a:defRPr sz="1000">
                <a:solidFill>
                  <a:schemeClr val="dk1"/>
                </a:solidFill>
                <a:latin typeface="Arial"/>
                <a:ea typeface="Arial"/>
                <a:cs typeface="Arial"/>
                <a:sym typeface="Arial"/>
              </a:defRPr>
            </a:lvl8pPr>
            <a:lvl9pPr indent="0" lvl="8" marL="0" marR="0" rtl="0" algn="l">
              <a:spcBef>
                <a:spcPts val="0"/>
              </a:spcBef>
              <a:spcAft>
                <a:spcPts val="0"/>
              </a:spcAft>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 name="Google Shape;11;p1"/>
          <p:cNvSpPr txBox="1"/>
          <p:nvPr>
            <p:ph idx="11" type="ftr"/>
          </p:nvPr>
        </p:nvSpPr>
        <p:spPr>
          <a:xfrm>
            <a:off x="323850" y="6532563"/>
            <a:ext cx="7848600" cy="352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pic>
        <p:nvPicPr>
          <p:cNvPr id="12" name="Google Shape;12;p1"/>
          <p:cNvPicPr preferRelativeResize="0"/>
          <p:nvPr/>
        </p:nvPicPr>
        <p:blipFill rotWithShape="1">
          <a:blip r:embed="rId1">
            <a:alphaModFix/>
          </a:blip>
          <a:srcRect b="0" l="0" r="0" t="0"/>
          <a:stretch/>
        </p:blipFill>
        <p:spPr>
          <a:xfrm>
            <a:off x="7380288" y="44450"/>
            <a:ext cx="1368425" cy="769938"/>
          </a:xfrm>
          <a:prstGeom prst="rect">
            <a:avLst/>
          </a:prstGeom>
          <a:noFill/>
          <a:ln>
            <a:noFill/>
          </a:ln>
        </p:spPr>
      </p:pic>
      <p:sp>
        <p:nvSpPr>
          <p:cNvPr id="13" name="Google Shape;13;p1"/>
          <p:cNvSpPr/>
          <p:nvPr/>
        </p:nvSpPr>
        <p:spPr>
          <a:xfrm>
            <a:off x="0" y="763588"/>
            <a:ext cx="9144000" cy="576262"/>
          </a:xfrm>
          <a:prstGeom prst="rect">
            <a:avLst/>
          </a:prstGeom>
          <a:solidFill>
            <a:srgbClr val="0872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14" name="Google Shape;14;p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2400" u="none" cap="none" strike="noStrike">
                <a:solidFill>
                  <a:schemeClr val="lt1"/>
                </a:solidFill>
                <a:latin typeface="Rockwell"/>
                <a:ea typeface="Rockwell"/>
                <a:cs typeface="Rockwell"/>
                <a:sym typeface="Rockwell"/>
              </a:defRPr>
            </a:lvl9pPr>
          </a:lstStyle>
          <a:p/>
        </p:txBody>
      </p:sp>
      <p:sp>
        <p:nvSpPr>
          <p:cNvPr id="15" name="Google Shape;15;p1"/>
          <p:cNvSpPr/>
          <p:nvPr/>
        </p:nvSpPr>
        <p:spPr>
          <a:xfrm>
            <a:off x="0" y="6165850"/>
            <a:ext cx="6948264" cy="215478"/>
          </a:xfrm>
          <a:prstGeom prst="rect">
            <a:avLst/>
          </a:prstGeom>
          <a:solidFill>
            <a:srgbClr val="0872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16" name="Google Shape;16;p1"/>
          <p:cNvSpPr/>
          <p:nvPr/>
        </p:nvSpPr>
        <p:spPr>
          <a:xfrm>
            <a:off x="0" y="6381750"/>
            <a:ext cx="6948264" cy="71298"/>
          </a:xfrm>
          <a:prstGeom prst="rect">
            <a:avLst/>
          </a:prstGeom>
          <a:solidFill>
            <a:srgbClr val="A4C4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ph idx="12" type="sldNum"/>
          </p:nvPr>
        </p:nvSpPr>
        <p:spPr>
          <a:xfrm>
            <a:off x="323850" y="6165850"/>
            <a:ext cx="3671888" cy="144463"/>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pic>
        <p:nvPicPr>
          <p:cNvPr descr="training.png" id="18" name="Google Shape;18;p1"/>
          <p:cNvPicPr preferRelativeResize="0"/>
          <p:nvPr/>
        </p:nvPicPr>
        <p:blipFill rotWithShape="1">
          <a:blip r:embed="rId2">
            <a:alphaModFix/>
          </a:blip>
          <a:srcRect b="0" l="0" r="0" t="0"/>
          <a:stretch/>
        </p:blipFill>
        <p:spPr>
          <a:xfrm>
            <a:off x="7164288" y="5820414"/>
            <a:ext cx="1584176" cy="7769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8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79.png"/><Relationship Id="rId4" Type="http://schemas.openxmlformats.org/officeDocument/2006/relationships/image" Target="../media/image77.png"/><Relationship Id="rId5" Type="http://schemas.openxmlformats.org/officeDocument/2006/relationships/image" Target="../media/image9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8.png"/><Relationship Id="rId4" Type="http://schemas.openxmlformats.org/officeDocument/2006/relationships/image" Target="../media/image8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2.png"/><Relationship Id="rId4" Type="http://schemas.openxmlformats.org/officeDocument/2006/relationships/image" Target="../media/image9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9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3.png"/><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9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06.png"/></Relationships>
</file>

<file path=ppt/slides/_rels/slide115.xml.rels><?xml version="1.0" encoding="UTF-8" standalone="yes"?><Relationships xmlns="http://schemas.openxmlformats.org/package/2006/relationships"><Relationship Id="rId11" Type="http://schemas.openxmlformats.org/officeDocument/2006/relationships/hyperlink" Target="https://developer.android.com/guide/components/intents-common.html" TargetMode="External"/><Relationship Id="rId10" Type="http://schemas.openxmlformats.org/officeDocument/2006/relationships/hyperlink" Target="https://developer.android.com/guide/components/intents-common.html" TargetMode="External"/><Relationship Id="rId13" Type="http://schemas.openxmlformats.org/officeDocument/2006/relationships/image" Target="../media/image104.png"/><Relationship Id="rId12"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developer.android.com/guide/components/intents-common.html" TargetMode="External"/><Relationship Id="rId4" Type="http://schemas.openxmlformats.org/officeDocument/2006/relationships/hyperlink" Target="https://developer.android.com/guide/components/intents-common.html" TargetMode="External"/><Relationship Id="rId9" Type="http://schemas.openxmlformats.org/officeDocument/2006/relationships/hyperlink" Target="https://developer.android.com/guide/components/intents-common.html" TargetMode="External"/><Relationship Id="rId5" Type="http://schemas.openxmlformats.org/officeDocument/2006/relationships/hyperlink" Target="https://developer.android.com/guide/components/intents-common.html" TargetMode="External"/><Relationship Id="rId6" Type="http://schemas.openxmlformats.org/officeDocument/2006/relationships/hyperlink" Target="https://developer.android.com/guide/components/intents-common.html" TargetMode="External"/><Relationship Id="rId7" Type="http://schemas.openxmlformats.org/officeDocument/2006/relationships/hyperlink" Target="https://developer.android.com/guide/components/intents-common.html" TargetMode="External"/><Relationship Id="rId8" Type="http://schemas.openxmlformats.org/officeDocument/2006/relationships/hyperlink" Target="https://developer.android.com/guide/components/intents-common.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0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0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0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9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98.png"/><Relationship Id="rId4" Type="http://schemas.openxmlformats.org/officeDocument/2006/relationships/image" Target="../media/image10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1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0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0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1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about:blank" TargetMode="Externa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2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0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2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1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1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1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2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33.png"/><Relationship Id="rId4" Type="http://schemas.openxmlformats.org/officeDocument/2006/relationships/image" Target="../media/image11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1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1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31.png"/><Relationship Id="rId4" Type="http://schemas.openxmlformats.org/officeDocument/2006/relationships/image" Target="../media/image12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1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3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38.png"/><Relationship Id="rId4" Type="http://schemas.openxmlformats.org/officeDocument/2006/relationships/image" Target="../media/image12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3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hyperlink" Target="http://developer.android.com/training/displaying-bitmaps/load-bitmap.html"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42.png"/><Relationship Id="rId4" Type="http://schemas.openxmlformats.org/officeDocument/2006/relationships/image" Target="../media/image14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2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2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2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3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hyperlink" Target="https://console.developers.google.com/project" TargetMode="External"/><Relationship Id="rId4" Type="http://schemas.openxmlformats.org/officeDocument/2006/relationships/image" Target="../media/image13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5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3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3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41.png"/><Relationship Id="rId4" Type="http://schemas.openxmlformats.org/officeDocument/2006/relationships/image" Target="../media/image14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5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6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14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4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54.png"/><Relationship Id="rId4" Type="http://schemas.openxmlformats.org/officeDocument/2006/relationships/image" Target="../media/image162.png"/><Relationship Id="rId5" Type="http://schemas.openxmlformats.org/officeDocument/2006/relationships/image" Target="../media/image15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6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hyperlink" Target="http://developer.android.com/reference/android/location/LocationProvider.html" TargetMode="External"/><Relationship Id="rId4" Type="http://schemas.openxmlformats.org/officeDocument/2006/relationships/image" Target="../media/image15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14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163.png"/><Relationship Id="rId4" Type="http://schemas.openxmlformats.org/officeDocument/2006/relationships/image" Target="../media/image14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14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15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5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15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1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1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16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13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158.png"/><Relationship Id="rId4" Type="http://schemas.openxmlformats.org/officeDocument/2006/relationships/image" Target="../media/image17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167.png"/><Relationship Id="rId4" Type="http://schemas.openxmlformats.org/officeDocument/2006/relationships/image" Target="../media/image16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16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16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1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1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17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17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16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17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17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1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17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1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1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1.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2.png"/><Relationship Id="rId4" Type="http://schemas.openxmlformats.org/officeDocument/2006/relationships/image" Target="../media/image47.png"/><Relationship Id="rId5"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8.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9.png"/><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8.png"/><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1.png"/><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3.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ctrTitle"/>
          </p:nvPr>
        </p:nvSpPr>
        <p:spPr>
          <a:xfrm>
            <a:off x="611188" y="692026"/>
            <a:ext cx="7772400" cy="25209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MX" sz="4800" u="none" cap="none" strike="noStrike">
                <a:solidFill>
                  <a:srgbClr val="A4C439"/>
                </a:solidFill>
                <a:latin typeface="Century Gothic"/>
                <a:ea typeface="Century Gothic"/>
                <a:cs typeface="Century Gothic"/>
                <a:sym typeface="Century Gothic"/>
              </a:rPr>
              <a:t>Desarrollo de</a:t>
            </a:r>
            <a:br>
              <a:rPr b="0" i="0" lang="es-MX" sz="4800" u="none" cap="none" strike="noStrike">
                <a:solidFill>
                  <a:srgbClr val="A4C439"/>
                </a:solidFill>
                <a:latin typeface="Century Gothic"/>
                <a:ea typeface="Century Gothic"/>
                <a:cs typeface="Century Gothic"/>
                <a:sym typeface="Century Gothic"/>
              </a:rPr>
            </a:br>
            <a:r>
              <a:rPr b="0" i="0" lang="es-MX" sz="4800" u="none" cap="none" strike="noStrike">
                <a:solidFill>
                  <a:srgbClr val="A4C439"/>
                </a:solidFill>
                <a:latin typeface="Century Gothic"/>
                <a:ea typeface="Century Gothic"/>
                <a:cs typeface="Century Gothic"/>
                <a:sym typeface="Century Gothic"/>
              </a:rPr>
              <a:t>Android Nativo Básico</a:t>
            </a:r>
            <a:endParaRPr b="0" i="0" sz="4800" u="none" cap="none" strike="noStrike">
              <a:solidFill>
                <a:srgbClr val="A4C439"/>
              </a:solidFill>
              <a:latin typeface="Century Gothic"/>
              <a:ea typeface="Century Gothic"/>
              <a:cs typeface="Century Gothic"/>
              <a:sym typeface="Century Gothic"/>
            </a:endParaRPr>
          </a:p>
        </p:txBody>
      </p:sp>
      <p:pic>
        <p:nvPicPr>
          <p:cNvPr descr="D:\Cursos\Repositorio\Curso de Android Nativo Básico\Archivos de Soporte\Imagenes de Presentación\portada-presentacion-basicostudio.png" id="83" name="Google Shape;83;p13"/>
          <p:cNvPicPr preferRelativeResize="0"/>
          <p:nvPr/>
        </p:nvPicPr>
        <p:blipFill rotWithShape="1">
          <a:blip r:embed="rId3">
            <a:alphaModFix/>
          </a:blip>
          <a:srcRect b="0" l="0" r="0" t="0"/>
          <a:stretch/>
        </p:blipFill>
        <p:spPr>
          <a:xfrm>
            <a:off x="611560" y="2780928"/>
            <a:ext cx="7992888" cy="3058292"/>
          </a:xfrm>
          <a:prstGeom prst="rect">
            <a:avLst/>
          </a:prstGeom>
          <a:noFill/>
          <a:ln>
            <a:noFill/>
          </a:ln>
        </p:spPr>
      </p:pic>
      <p:sp>
        <p:nvSpPr>
          <p:cNvPr id="84" name="Google Shape;84;p13"/>
          <p:cNvSpPr txBox="1"/>
          <p:nvPr>
            <p:ph idx="11" type="ftr"/>
          </p:nvPr>
        </p:nvSpPr>
        <p:spPr>
          <a:xfrm>
            <a:off x="684213" y="6308725"/>
            <a:ext cx="7848600" cy="36063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000" u="none" cap="none" strike="noStrike">
                <a:solidFill>
                  <a:schemeClr val="dk1"/>
                </a:solidFill>
                <a:latin typeface="Arial"/>
                <a:ea typeface="Arial"/>
                <a:cs typeface="Arial"/>
                <a:sym typeface="Arial"/>
              </a:rPr>
              <a:t>© 20</a:t>
            </a:r>
            <a:r>
              <a:rPr lang="es-MX"/>
              <a:t>22</a:t>
            </a:r>
            <a:r>
              <a:rPr b="0" i="0" lang="es-MX" sz="1000" u="none" cap="none" strike="noStrike">
                <a:solidFill>
                  <a:schemeClr val="dk1"/>
                </a:solidFill>
                <a:latin typeface="Arial"/>
                <a:ea typeface="Arial"/>
                <a:cs typeface="Arial"/>
                <a:sym typeface="Arial"/>
              </a:rPr>
              <a:t> DW Training S.C. de C.V.  Todos los derechos reservados. </a:t>
            </a:r>
            <a:endParaRPr/>
          </a:p>
          <a:p>
            <a:pPr indent="0" lvl="0" marL="0" marR="0" rtl="0" algn="ctr">
              <a:spcBef>
                <a:spcPts val="0"/>
              </a:spcBef>
              <a:spcAft>
                <a:spcPts val="0"/>
              </a:spcAft>
              <a:buNone/>
            </a:pPr>
            <a:r>
              <a:rPr b="0" i="0" lang="es-MX" sz="1000" u="none" cap="none" strike="noStrike">
                <a:solidFill>
                  <a:schemeClr val="dk1"/>
                </a:solidFill>
                <a:latin typeface="Arial"/>
                <a:ea typeface="Arial"/>
                <a:cs typeface="Arial"/>
                <a:sym typeface="Arial"/>
              </a:rPr>
              <a:t>Prohibida su reproducción total o parcial, por cualquier medio, sin autorización expresa por escrito.</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Agenda General – 5 </a:t>
            </a:r>
            <a:endParaRPr b="0" i="0" sz="3600" u="none" cap="none" strike="noStrike">
              <a:solidFill>
                <a:schemeClr val="lt1"/>
              </a:solidFill>
              <a:latin typeface="Century Gothic"/>
              <a:ea typeface="Century Gothic"/>
              <a:cs typeface="Century Gothic"/>
              <a:sym typeface="Century Gothic"/>
            </a:endParaRPr>
          </a:p>
        </p:txBody>
      </p:sp>
      <p:sp>
        <p:nvSpPr>
          <p:cNvPr id="138" name="Google Shape;138;p2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Día 4 (5 horas)</a:t>
            </a:r>
            <a:endParaRPr/>
          </a:p>
          <a:p>
            <a:pPr indent="-279400" lvl="0" marL="342900" marR="0" rtl="0" algn="l">
              <a:lnSpc>
                <a:spcPct val="90000"/>
              </a:lnSpc>
              <a:spcBef>
                <a:spcPts val="20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a:p>
            <a:pPr indent="-285750" lvl="1" marL="742950" marR="0" rtl="0" algn="l">
              <a:lnSpc>
                <a:spcPct val="90000"/>
              </a:lnSpc>
              <a:spcBef>
                <a:spcPts val="32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6:</a:t>
            </a:r>
            <a:r>
              <a:rPr b="0" i="0" lang="es-MX" sz="1600" u="none" cap="none" strike="noStrike">
                <a:solidFill>
                  <a:schemeClr val="dk1"/>
                </a:solidFill>
                <a:latin typeface="Arial"/>
                <a:ea typeface="Arial"/>
                <a:cs typeface="Arial"/>
                <a:sym typeface="Arial"/>
              </a:rPr>
              <a:t> Cámara nativa y manejo de imágenes. </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Manejo de imágenes.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Cargando imágenes eficientemente.</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Uso de la cámara.</a:t>
            </a:r>
            <a:endParaRPr/>
          </a:p>
          <a:p>
            <a:pPr indent="-228600" lvl="2" marL="1143000" marR="0" rtl="0" algn="l">
              <a:lnSpc>
                <a:spcPct val="90000"/>
              </a:lnSpc>
              <a:spcBef>
                <a:spcPts val="240"/>
              </a:spcBef>
              <a:spcAft>
                <a:spcPts val="0"/>
              </a:spcAft>
              <a:buClr>
                <a:schemeClr val="dk1"/>
              </a:buClr>
              <a:buSzPts val="1200"/>
              <a:buFont typeface="Arial"/>
              <a:buChar char="•"/>
            </a:pPr>
            <a:r>
              <a:rPr b="1" i="0" lang="es-MX" sz="1200" u="none" cap="none" strike="noStrike">
                <a:solidFill>
                  <a:schemeClr val="dk1"/>
                </a:solidFill>
                <a:latin typeface="Arial"/>
                <a:ea typeface="Arial"/>
                <a:cs typeface="Arial"/>
                <a:sym typeface="Arial"/>
              </a:rPr>
              <a:t>Laboratorio 04: </a:t>
            </a:r>
            <a:r>
              <a:rPr b="0" i="0" lang="es-MX" sz="1200" u="none" cap="none" strike="noStrike">
                <a:solidFill>
                  <a:schemeClr val="dk1"/>
                </a:solidFill>
                <a:latin typeface="Arial"/>
                <a:ea typeface="Arial"/>
                <a:cs typeface="Arial"/>
                <a:sym typeface="Arial"/>
              </a:rPr>
              <a:t>Uso de la cámara nativa.</a:t>
            </a:r>
            <a:endParaRPr/>
          </a:p>
          <a:p>
            <a:pPr indent="-285750" lvl="1" marL="742950" marR="0" rtl="0" algn="l">
              <a:lnSpc>
                <a:spcPct val="90000"/>
              </a:lnSpc>
              <a:spcBef>
                <a:spcPts val="32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7: </a:t>
            </a:r>
            <a:r>
              <a:rPr b="0" i="0" lang="es-MX" sz="1600" u="none" cap="none" strike="noStrike">
                <a:solidFill>
                  <a:schemeClr val="dk1"/>
                </a:solidFill>
                <a:latin typeface="Arial"/>
                <a:ea typeface="Arial"/>
                <a:cs typeface="Arial"/>
                <a:sym typeface="Arial"/>
              </a:rPr>
              <a:t>Interacción con GPS y Mapas.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Google Play Services.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Generación de Android API Key.</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Uso de Mapas de Google .</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GPS.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Mecanismos de localización.</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Uso del GPS.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Criteria.</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Habilitando el GPS.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Deshabilitando el GPS.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El LocationListener.</a:t>
            </a:r>
            <a:endParaRPr/>
          </a:p>
          <a:p>
            <a:pPr indent="-228600" lvl="2" marL="1143000" marR="0" rtl="0" algn="l">
              <a:lnSpc>
                <a:spcPct val="90000"/>
              </a:lnSpc>
              <a:spcBef>
                <a:spcPts val="240"/>
              </a:spcBef>
              <a:spcAft>
                <a:spcPts val="0"/>
              </a:spcAft>
              <a:buClr>
                <a:schemeClr val="dk1"/>
              </a:buClr>
              <a:buSzPts val="1200"/>
              <a:buFont typeface="Arial"/>
              <a:buChar char="•"/>
            </a:pPr>
            <a:r>
              <a:rPr b="1" i="0" lang="es-MX" sz="1200" u="none" cap="none" strike="noStrike">
                <a:solidFill>
                  <a:schemeClr val="dk1"/>
                </a:solidFill>
                <a:latin typeface="Arial"/>
                <a:ea typeface="Arial"/>
                <a:cs typeface="Arial"/>
                <a:sym typeface="Arial"/>
              </a:rPr>
              <a:t>Laboratorio 05: </a:t>
            </a:r>
            <a:r>
              <a:rPr b="0" i="0" lang="es-MX" sz="1200" u="none" cap="none" strike="noStrike">
                <a:solidFill>
                  <a:schemeClr val="dk1"/>
                </a:solidFill>
                <a:latin typeface="Arial"/>
                <a:ea typeface="Arial"/>
                <a:cs typeface="Arial"/>
                <a:sym typeface="Arial"/>
              </a:rPr>
              <a:t>Uso de Google Maps y GPS.</a:t>
            </a:r>
            <a:endParaRPr b="1" i="0" sz="1200" u="none" cap="none" strike="noStrike">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12"/>
          <p:cNvSpPr txBox="1"/>
          <p:nvPr>
            <p:ph type="title"/>
          </p:nvPr>
        </p:nvSpPr>
        <p:spPr>
          <a:xfrm>
            <a:off x="0" y="763600"/>
            <a:ext cx="84582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Base Adapter - 6</a:t>
            </a:r>
            <a:endParaRPr b="0" i="0" sz="3600" u="none" cap="none" strike="noStrike">
              <a:solidFill>
                <a:schemeClr val="lt1"/>
              </a:solidFill>
              <a:latin typeface="Century Gothic"/>
              <a:ea typeface="Century Gothic"/>
              <a:cs typeface="Century Gothic"/>
              <a:sym typeface="Century Gothic"/>
            </a:endParaRPr>
          </a:p>
        </p:txBody>
      </p:sp>
      <p:sp>
        <p:nvSpPr>
          <p:cNvPr id="740" name="Google Shape;740;p1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Para realizar la implementación deberemos setear los valores (datos) a nuestro adaptador y del mismo modo setear el adaptador a nuestra lista.</a:t>
            </a:r>
            <a:endParaRPr/>
          </a:p>
        </p:txBody>
      </p:sp>
      <p:pic>
        <p:nvPicPr>
          <p:cNvPr id="741" name="Google Shape;741;p112"/>
          <p:cNvPicPr preferRelativeResize="0"/>
          <p:nvPr/>
        </p:nvPicPr>
        <p:blipFill rotWithShape="1">
          <a:blip r:embed="rId3">
            <a:alphaModFix/>
          </a:blip>
          <a:srcRect b="0" l="0" r="0" t="0"/>
          <a:stretch/>
        </p:blipFill>
        <p:spPr>
          <a:xfrm>
            <a:off x="971600" y="2628106"/>
            <a:ext cx="7486650" cy="31051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3"/>
          <p:cNvSpPr txBox="1"/>
          <p:nvPr>
            <p:ph type="title"/>
          </p:nvPr>
        </p:nvSpPr>
        <p:spPr>
          <a:xfrm>
            <a:off x="0" y="763600"/>
            <a:ext cx="85485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Construcción de Menú de Opciones</a:t>
            </a:r>
            <a:endParaRPr b="0" i="0" sz="3600" u="none" cap="none" strike="noStrike">
              <a:solidFill>
                <a:schemeClr val="lt1"/>
              </a:solidFill>
              <a:latin typeface="Century Gothic"/>
              <a:ea typeface="Century Gothic"/>
              <a:cs typeface="Century Gothic"/>
              <a:sym typeface="Century Gothic"/>
            </a:endParaRPr>
          </a:p>
        </p:txBody>
      </p:sp>
      <p:sp>
        <p:nvSpPr>
          <p:cNvPr id="747" name="Google Shape;747;p1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Construir un XML para el menú en la carpeta de recursos “res/menu/”.</a:t>
            </a:r>
            <a:endParaRPr/>
          </a:p>
          <a:p>
            <a:pPr indent="-3429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748" name="Google Shape;748;p113"/>
          <p:cNvPicPr preferRelativeResize="0"/>
          <p:nvPr/>
        </p:nvPicPr>
        <p:blipFill rotWithShape="1">
          <a:blip r:embed="rId3">
            <a:alphaModFix/>
          </a:blip>
          <a:srcRect b="0" l="0" r="0" t="0"/>
          <a:stretch/>
        </p:blipFill>
        <p:spPr>
          <a:xfrm>
            <a:off x="2357438" y="2032000"/>
            <a:ext cx="4375150" cy="1062038"/>
          </a:xfrm>
          <a:prstGeom prst="rect">
            <a:avLst/>
          </a:prstGeom>
          <a:noFill/>
          <a:ln>
            <a:noFill/>
          </a:ln>
        </p:spPr>
      </p:pic>
      <p:sp>
        <p:nvSpPr>
          <p:cNvPr id="749" name="Google Shape;749;p113"/>
          <p:cNvSpPr txBox="1"/>
          <p:nvPr/>
        </p:nvSpPr>
        <p:spPr>
          <a:xfrm>
            <a:off x="457200" y="3095625"/>
            <a:ext cx="8229600" cy="2159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lang="es-MX" sz="1600">
                <a:solidFill>
                  <a:schemeClr val="dk1"/>
                </a:solidFill>
                <a:latin typeface="Arial"/>
                <a:ea typeface="Arial"/>
                <a:cs typeface="Arial"/>
                <a:sym typeface="Arial"/>
              </a:rPr>
              <a:t>Sobrescribir el método onCreateOptionsMenu del Activity para cargar el XML.</a:t>
            </a:r>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Char char="•"/>
            </a:pPr>
            <a:r>
              <a:rPr lang="es-MX" sz="1600">
                <a:solidFill>
                  <a:schemeClr val="dk1"/>
                </a:solidFill>
                <a:latin typeface="Arial"/>
                <a:ea typeface="Arial"/>
                <a:cs typeface="Arial"/>
                <a:sym typeface="Arial"/>
              </a:rPr>
              <a:t>Sobrescribir el método onOptionsItemSelected para identificar la acción del menú y ejecutar algo.</a:t>
            </a:r>
            <a:endParaRPr/>
          </a:p>
        </p:txBody>
      </p:sp>
      <p:pic>
        <p:nvPicPr>
          <p:cNvPr id="750" name="Google Shape;750;p113"/>
          <p:cNvPicPr preferRelativeResize="0"/>
          <p:nvPr/>
        </p:nvPicPr>
        <p:blipFill rotWithShape="1">
          <a:blip r:embed="rId4">
            <a:alphaModFix/>
          </a:blip>
          <a:srcRect b="0" l="0" r="0" t="0"/>
          <a:stretch/>
        </p:blipFill>
        <p:spPr>
          <a:xfrm>
            <a:off x="1979613" y="3489325"/>
            <a:ext cx="5040312" cy="1047750"/>
          </a:xfrm>
          <a:prstGeom prst="rect">
            <a:avLst/>
          </a:prstGeom>
          <a:noFill/>
          <a:ln>
            <a:noFill/>
          </a:ln>
        </p:spPr>
      </p:pic>
      <p:pic>
        <p:nvPicPr>
          <p:cNvPr id="751" name="Google Shape;751;p113"/>
          <p:cNvPicPr preferRelativeResize="0"/>
          <p:nvPr/>
        </p:nvPicPr>
        <p:blipFill rotWithShape="1">
          <a:blip r:embed="rId5">
            <a:alphaModFix/>
          </a:blip>
          <a:srcRect b="0" l="0" r="0" t="0"/>
          <a:stretch/>
        </p:blipFill>
        <p:spPr>
          <a:xfrm>
            <a:off x="3059113" y="4941888"/>
            <a:ext cx="2592387" cy="114458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 Strings</a:t>
            </a:r>
            <a:endParaRPr b="0" i="0" sz="3600" u="none" cap="none" strike="noStrike">
              <a:solidFill>
                <a:schemeClr val="lt1"/>
              </a:solidFill>
              <a:latin typeface="Century Gothic"/>
              <a:ea typeface="Century Gothic"/>
              <a:cs typeface="Century Gothic"/>
              <a:sym typeface="Century Gothic"/>
            </a:endParaRPr>
          </a:p>
        </p:txBody>
      </p:sp>
      <p:sp>
        <p:nvSpPr>
          <p:cNvPr id="757" name="Google Shape;757;p11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Dentro de los recursos de la App en la carpeta “/res/values/” se pueden generar archivos de String.</a:t>
            </a:r>
            <a:endParaRPr/>
          </a:p>
          <a:p>
            <a:pPr indent="-342900" lvl="0" marL="3429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El archivo XML string nos servirá para el manejo de cadenas de texto en nuestra aplicación.</a:t>
            </a:r>
            <a:endParaRPr/>
          </a:p>
          <a:p>
            <a:pPr indent="-342900" lvl="0" marL="3429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El acceso a los String es a través de la clase R o en el mismo XML.</a:t>
            </a:r>
            <a:endParaRPr/>
          </a:p>
        </p:txBody>
      </p:sp>
      <p:pic>
        <p:nvPicPr>
          <p:cNvPr id="758" name="Google Shape;758;p114"/>
          <p:cNvPicPr preferRelativeResize="0"/>
          <p:nvPr/>
        </p:nvPicPr>
        <p:blipFill rotWithShape="1">
          <a:blip r:embed="rId3">
            <a:alphaModFix/>
          </a:blip>
          <a:srcRect b="0" l="0" r="0" t="0"/>
          <a:stretch/>
        </p:blipFill>
        <p:spPr>
          <a:xfrm>
            <a:off x="827584" y="4797152"/>
            <a:ext cx="4238625" cy="1257300"/>
          </a:xfrm>
          <a:prstGeom prst="rect">
            <a:avLst/>
          </a:prstGeom>
          <a:noFill/>
          <a:ln>
            <a:noFill/>
          </a:ln>
        </p:spPr>
      </p:pic>
      <p:pic>
        <p:nvPicPr>
          <p:cNvPr id="759" name="Google Shape;759;p114"/>
          <p:cNvPicPr preferRelativeResize="0"/>
          <p:nvPr/>
        </p:nvPicPr>
        <p:blipFill rotWithShape="1">
          <a:blip r:embed="rId4">
            <a:alphaModFix/>
          </a:blip>
          <a:srcRect b="0" l="0" r="0" t="0"/>
          <a:stretch/>
        </p:blipFill>
        <p:spPr>
          <a:xfrm>
            <a:off x="5508104" y="5301208"/>
            <a:ext cx="2743200" cy="600075"/>
          </a:xfrm>
          <a:prstGeom prst="rect">
            <a:avLst/>
          </a:prstGeom>
          <a:noFill/>
          <a:ln>
            <a:noFill/>
          </a:ln>
        </p:spPr>
      </p:pic>
      <p:pic>
        <p:nvPicPr>
          <p:cNvPr id="760" name="Google Shape;760;p114"/>
          <p:cNvPicPr preferRelativeResize="0"/>
          <p:nvPr/>
        </p:nvPicPr>
        <p:blipFill rotWithShape="1">
          <a:blip r:embed="rId5">
            <a:alphaModFix/>
          </a:blip>
          <a:srcRect b="0" l="0" r="0" t="0"/>
          <a:stretch/>
        </p:blipFill>
        <p:spPr>
          <a:xfrm>
            <a:off x="1331640" y="3140968"/>
            <a:ext cx="7001393" cy="158417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Intenciones - 1</a:t>
            </a:r>
            <a:endParaRPr b="0" i="0" sz="3600" u="none" cap="none" strike="noStrike">
              <a:solidFill>
                <a:schemeClr val="lt1"/>
              </a:solidFill>
              <a:latin typeface="Century Gothic"/>
              <a:ea typeface="Century Gothic"/>
              <a:cs typeface="Century Gothic"/>
              <a:sym typeface="Century Gothic"/>
            </a:endParaRPr>
          </a:p>
        </p:txBody>
      </p:sp>
      <p:sp>
        <p:nvSpPr>
          <p:cNvPr id="766" name="Google Shape;766;p11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Representa la voluntad de realizar alguna acción o tarea; como realizar una llamada telefónica o visualizar una página web, nos permite lanzar una actividad o servicio de nuestra aplicación o de otra.</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Existen dos tipos de intenciones diferentes:</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Intenciones explícitas.</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Intenciones implícitas.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Intenciones - 2</a:t>
            </a:r>
            <a:endParaRPr b="0" i="0" sz="3600" u="none" cap="none" strike="noStrike">
              <a:solidFill>
                <a:schemeClr val="lt1"/>
              </a:solidFill>
              <a:latin typeface="Century Gothic"/>
              <a:ea typeface="Century Gothic"/>
              <a:cs typeface="Century Gothic"/>
              <a:sym typeface="Century Gothic"/>
            </a:endParaRPr>
          </a:p>
        </p:txBody>
      </p:sp>
      <p:sp>
        <p:nvSpPr>
          <p:cNvPr id="772" name="Google Shape;772;p1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Se utilizan cada vez que deseemos:</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Lanzar una actividad → startActivity() y startActivityForResult().</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Lanzar un servicio → startService().</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Lanzar un anuncio de tipo broadcast → sendBroadcast().</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Conectarnos a un servicio → bindService().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1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Intenciones Explícitas - 1</a:t>
            </a:r>
            <a:endParaRPr b="0" i="0" sz="3600" u="none" cap="none" strike="noStrike">
              <a:solidFill>
                <a:schemeClr val="lt1"/>
              </a:solidFill>
              <a:latin typeface="Century Gothic"/>
              <a:ea typeface="Century Gothic"/>
              <a:cs typeface="Century Gothic"/>
              <a:sym typeface="Century Gothic"/>
            </a:endParaRPr>
          </a:p>
        </p:txBody>
      </p:sp>
      <p:sp>
        <p:nvSpPr>
          <p:cNvPr id="778" name="Google Shape;778;p11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Se indica exactamente el componente a lanzar.</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Son utilizadas comúnmente para ir lanzando diferentes componentes de una misma aplicación.</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1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Intenciones Explícitas - 2</a:t>
            </a:r>
            <a:endParaRPr b="0" i="0" sz="3600" u="none" cap="none" strike="noStrike">
              <a:solidFill>
                <a:schemeClr val="lt1"/>
              </a:solidFill>
              <a:latin typeface="Century Gothic"/>
              <a:ea typeface="Century Gothic"/>
              <a:cs typeface="Century Gothic"/>
              <a:sym typeface="Century Gothic"/>
            </a:endParaRPr>
          </a:p>
        </p:txBody>
      </p:sp>
      <p:sp>
        <p:nvSpPr>
          <p:cNvPr id="784" name="Google Shape;784;p11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Para la creación de una nueva actividad se utiliza el lanzamiento de una intención explícita de la siguiente manera:</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Como en el siguiente ejemplo:</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785" name="Google Shape;785;p118"/>
          <p:cNvPicPr preferRelativeResize="0"/>
          <p:nvPr/>
        </p:nvPicPr>
        <p:blipFill rotWithShape="1">
          <a:blip r:embed="rId3">
            <a:alphaModFix/>
          </a:blip>
          <a:srcRect b="0" l="0" r="0" t="0"/>
          <a:stretch/>
        </p:blipFill>
        <p:spPr>
          <a:xfrm>
            <a:off x="2185449" y="2852936"/>
            <a:ext cx="4402775" cy="288032"/>
          </a:xfrm>
          <a:prstGeom prst="rect">
            <a:avLst/>
          </a:prstGeom>
          <a:noFill/>
          <a:ln>
            <a:noFill/>
          </a:ln>
        </p:spPr>
      </p:pic>
      <p:pic>
        <p:nvPicPr>
          <p:cNvPr id="786" name="Google Shape;786;p118"/>
          <p:cNvPicPr preferRelativeResize="0"/>
          <p:nvPr/>
        </p:nvPicPr>
        <p:blipFill rotWithShape="1">
          <a:blip r:embed="rId4">
            <a:alphaModFix/>
          </a:blip>
          <a:srcRect b="0" l="0" r="0" t="0"/>
          <a:stretch/>
        </p:blipFill>
        <p:spPr>
          <a:xfrm>
            <a:off x="2123728" y="4293096"/>
            <a:ext cx="6408712" cy="77768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Intenciones Implícitas - 1</a:t>
            </a:r>
            <a:endParaRPr b="0" i="0" sz="3600" u="none" cap="none" strike="noStrike">
              <a:solidFill>
                <a:schemeClr val="lt1"/>
              </a:solidFill>
              <a:latin typeface="Century Gothic"/>
              <a:ea typeface="Century Gothic"/>
              <a:cs typeface="Century Gothic"/>
              <a:sym typeface="Century Gothic"/>
            </a:endParaRPr>
          </a:p>
        </p:txBody>
      </p:sp>
      <p:sp>
        <p:nvSpPr>
          <p:cNvPr id="792" name="Google Shape;792;p11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Solicitan tareas abstractas, como “quiero tomar una foto”, “quiero enviar un mensaje”. </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Estas intenciones se resuelven en tiempo de ejecución verificando cuantos componentes se han registrado con la posibilidad de ejecutar este tipo de intención.</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Si encuentra diferentes el sistema podrá preguntar al usuario cual de ellas desea utilizar.</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2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Intenciones Implícitas - 2</a:t>
            </a:r>
            <a:endParaRPr b="0" i="0" sz="3600" u="none" cap="none" strike="noStrike">
              <a:solidFill>
                <a:schemeClr val="lt1"/>
              </a:solidFill>
              <a:latin typeface="Century Gothic"/>
              <a:ea typeface="Century Gothic"/>
              <a:cs typeface="Century Gothic"/>
              <a:sym typeface="Century Gothic"/>
            </a:endParaRPr>
          </a:p>
        </p:txBody>
      </p:sp>
      <p:sp>
        <p:nvSpPr>
          <p:cNvPr id="798" name="Google Shape;798;p12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 forma para lanzar una actividad de manera implícita se utiliza lo siguiente:</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Un ejemplo de esto es:</a:t>
            </a:r>
            <a:endParaRPr b="0" i="0" sz="2000" u="none" cap="none" strike="noStrike">
              <a:solidFill>
                <a:schemeClr val="dk1"/>
              </a:solidFill>
              <a:latin typeface="Arial"/>
              <a:ea typeface="Arial"/>
              <a:cs typeface="Arial"/>
              <a:sym typeface="Arial"/>
            </a:endParaRPr>
          </a:p>
        </p:txBody>
      </p:sp>
      <p:pic>
        <p:nvPicPr>
          <p:cNvPr id="799" name="Google Shape;799;p120"/>
          <p:cNvPicPr preferRelativeResize="0"/>
          <p:nvPr/>
        </p:nvPicPr>
        <p:blipFill rotWithShape="1">
          <a:blip r:embed="rId3">
            <a:alphaModFix/>
          </a:blip>
          <a:srcRect b="0" l="0" r="0" t="0"/>
          <a:stretch/>
        </p:blipFill>
        <p:spPr>
          <a:xfrm>
            <a:off x="2843808" y="2564904"/>
            <a:ext cx="3351142" cy="360040"/>
          </a:xfrm>
          <a:prstGeom prst="rect">
            <a:avLst/>
          </a:prstGeom>
          <a:noFill/>
          <a:ln>
            <a:noFill/>
          </a:ln>
        </p:spPr>
      </p:pic>
      <p:pic>
        <p:nvPicPr>
          <p:cNvPr id="800" name="Google Shape;800;p120"/>
          <p:cNvPicPr preferRelativeResize="0"/>
          <p:nvPr/>
        </p:nvPicPr>
        <p:blipFill rotWithShape="1">
          <a:blip r:embed="rId4">
            <a:alphaModFix/>
          </a:blip>
          <a:srcRect b="0" l="0" r="0" t="0"/>
          <a:stretch/>
        </p:blipFill>
        <p:spPr>
          <a:xfrm>
            <a:off x="2555776" y="3861048"/>
            <a:ext cx="5091663" cy="115212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Información de las Intenciones</a:t>
            </a:r>
            <a:endParaRPr b="0" i="0" sz="3600" u="none" cap="none" strike="noStrike">
              <a:solidFill>
                <a:schemeClr val="lt1"/>
              </a:solidFill>
              <a:latin typeface="Century Gothic"/>
              <a:ea typeface="Century Gothic"/>
              <a:cs typeface="Century Gothic"/>
              <a:sym typeface="Century Gothic"/>
            </a:endParaRPr>
          </a:p>
        </p:txBody>
      </p:sp>
      <p:sp>
        <p:nvSpPr>
          <p:cNvPr id="806" name="Google Shape;806;p12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Cuando se realiza una instancia de una Intención podrá contener información de interés para el componente que recibe la intención (según el tipo de intención lanzada). </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Nombre del componente.</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Acción.</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Categoría.</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Datos.</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Extras</a:t>
            </a:r>
            <a:endParaRPr/>
          </a:p>
        </p:txBody>
      </p:sp>
      <p:pic>
        <p:nvPicPr>
          <p:cNvPr descr="D:\Cursos\Repositorio\Curso de Android Nativo Básico\Archivos de Soporte\Imagenes de Presentación\informacion-intenciones.png" id="807" name="Google Shape;807;p121"/>
          <p:cNvPicPr preferRelativeResize="0"/>
          <p:nvPr/>
        </p:nvPicPr>
        <p:blipFill rotWithShape="1">
          <a:blip r:embed="rId3">
            <a:alphaModFix/>
          </a:blip>
          <a:srcRect b="0" l="0" r="0" t="0"/>
          <a:stretch/>
        </p:blipFill>
        <p:spPr>
          <a:xfrm>
            <a:off x="4932040" y="2132856"/>
            <a:ext cx="3718250" cy="30594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Agenda General – 6 </a:t>
            </a:r>
            <a:endParaRPr b="0" i="0" sz="3600" u="none" cap="none" strike="noStrike">
              <a:solidFill>
                <a:schemeClr val="lt1"/>
              </a:solidFill>
              <a:latin typeface="Century Gothic"/>
              <a:ea typeface="Century Gothic"/>
              <a:cs typeface="Century Gothic"/>
              <a:sym typeface="Century Gothic"/>
            </a:endParaRPr>
          </a:p>
        </p:txBody>
      </p:sp>
      <p:sp>
        <p:nvSpPr>
          <p:cNvPr id="144" name="Google Shape;144;p2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Día 5 (5 horas)</a:t>
            </a:r>
            <a:endParaRPr/>
          </a:p>
          <a:p>
            <a:pPr indent="-279400" lvl="0" marL="342900" marR="0" rtl="0" algn="l">
              <a:lnSpc>
                <a:spcPct val="90000"/>
              </a:lnSpc>
              <a:spcBef>
                <a:spcPts val="20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a:p>
            <a:pPr indent="-285750" lvl="1" marL="742950" marR="0" rtl="0" algn="l">
              <a:lnSpc>
                <a:spcPct val="90000"/>
              </a:lnSpc>
              <a:spcBef>
                <a:spcPts val="32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8: </a:t>
            </a:r>
            <a:r>
              <a:rPr b="0" i="0" lang="es-MX" sz="1600" u="none" cap="none" strike="noStrike">
                <a:solidFill>
                  <a:schemeClr val="dk1"/>
                </a:solidFill>
                <a:latin typeface="Arial"/>
                <a:ea typeface="Arial"/>
                <a:cs typeface="Arial"/>
                <a:sym typeface="Arial"/>
              </a:rPr>
              <a:t>ActionBar (AppCompatActivity)</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ActionBar (AppCompatActivity).</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Implementando un ActionBar.</a:t>
            </a:r>
            <a:endParaRPr b="0" i="0" sz="1600" u="none" cap="none" strike="noStrike">
              <a:solidFill>
                <a:schemeClr val="dk1"/>
              </a:solidFill>
              <a:latin typeface="Arial"/>
              <a:ea typeface="Arial"/>
              <a:cs typeface="Arial"/>
              <a:sym typeface="Arial"/>
            </a:endParaRPr>
          </a:p>
          <a:p>
            <a:pPr indent="-285750" lvl="1" marL="742950" marR="0" rtl="0" algn="l">
              <a:lnSpc>
                <a:spcPct val="90000"/>
              </a:lnSpc>
              <a:spcBef>
                <a:spcPts val="32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9:</a:t>
            </a:r>
            <a:r>
              <a:rPr b="0" i="0" lang="es-MX" sz="1600" u="none" cap="none" strike="noStrike">
                <a:solidFill>
                  <a:schemeClr val="dk1"/>
                </a:solidFill>
                <a:latin typeface="Arial"/>
                <a:ea typeface="Arial"/>
                <a:cs typeface="Arial"/>
                <a:sym typeface="Arial"/>
              </a:rPr>
              <a:t> Empaquetamiento y distribución de la aplicación. </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Pruebas en dispositivos.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Formas de distribución.</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Google Play Developer Console.</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Pasos para la distribución.</a:t>
            </a:r>
            <a:endParaRPr/>
          </a:p>
          <a:p>
            <a:pPr indent="-165100" lvl="2" marL="1143000" marR="0" rtl="0" algn="l">
              <a:lnSpc>
                <a:spcPct val="90000"/>
              </a:lnSpc>
              <a:spcBef>
                <a:spcPts val="20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a:p>
            <a:pPr indent="-285750" lvl="1" marL="742950" marR="0" rtl="0" algn="l">
              <a:lnSpc>
                <a:spcPct val="90000"/>
              </a:lnSpc>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Examen de Certificación.</a:t>
            </a:r>
            <a:endParaRPr/>
          </a:p>
          <a:p>
            <a:pPr indent="-285750" lvl="1" marL="742950" marR="0" rtl="0" algn="l">
              <a:lnSpc>
                <a:spcPct val="90000"/>
              </a:lnSpc>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Evaluación Práctica.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2"/>
          <p:cNvSpPr txBox="1"/>
          <p:nvPr>
            <p:ph type="title"/>
          </p:nvPr>
        </p:nvSpPr>
        <p:spPr>
          <a:xfrm>
            <a:off x="0" y="763600"/>
            <a:ext cx="85485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Nombre del componente</a:t>
            </a:r>
            <a:endParaRPr b="0" i="0" sz="3600" u="none" cap="none" strike="noStrike">
              <a:solidFill>
                <a:schemeClr val="lt1"/>
              </a:solidFill>
              <a:latin typeface="Century Gothic"/>
              <a:ea typeface="Century Gothic"/>
              <a:cs typeface="Century Gothic"/>
              <a:sym typeface="Century Gothic"/>
            </a:endParaRPr>
          </a:p>
        </p:txBody>
      </p:sp>
      <p:sp>
        <p:nvSpPr>
          <p:cNvPr id="813" name="Google Shape;813;p12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Campo en el que se indica el componente a lanzar por la intención, este dato es utilizado en las intenciones explícitas para indicar la clase que será lanzada.</a:t>
            </a:r>
            <a:endParaRPr/>
          </a:p>
        </p:txBody>
      </p:sp>
      <p:pic>
        <p:nvPicPr>
          <p:cNvPr id="814" name="Google Shape;814;p122"/>
          <p:cNvPicPr preferRelativeResize="0"/>
          <p:nvPr/>
        </p:nvPicPr>
        <p:blipFill rotWithShape="1">
          <a:blip r:embed="rId3">
            <a:alphaModFix/>
          </a:blip>
          <a:srcRect b="0" l="0" r="0" t="0"/>
          <a:stretch/>
        </p:blipFill>
        <p:spPr>
          <a:xfrm>
            <a:off x="2411760" y="3356992"/>
            <a:ext cx="4810393" cy="723131"/>
          </a:xfrm>
          <a:prstGeom prst="rect">
            <a:avLst/>
          </a:prstGeom>
          <a:noFill/>
          <a:ln>
            <a:noFill/>
          </a:ln>
        </p:spPr>
      </p:pic>
      <p:sp>
        <p:nvSpPr>
          <p:cNvPr id="815" name="Google Shape;815;p122"/>
          <p:cNvSpPr/>
          <p:nvPr/>
        </p:nvSpPr>
        <p:spPr>
          <a:xfrm>
            <a:off x="4355976" y="3573016"/>
            <a:ext cx="2448272" cy="288032"/>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3"/>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Acción - 1</a:t>
            </a:r>
            <a:endParaRPr b="0" i="0" sz="3600" u="none" cap="none" strike="noStrike">
              <a:solidFill>
                <a:schemeClr val="lt1"/>
              </a:solidFill>
              <a:latin typeface="Century Gothic"/>
              <a:ea typeface="Century Gothic"/>
              <a:cs typeface="Century Gothic"/>
              <a:sym typeface="Century Gothic"/>
            </a:endParaRPr>
          </a:p>
        </p:txBody>
      </p:sp>
      <p:sp>
        <p:nvSpPr>
          <p:cNvPr id="821" name="Google Shape;821;p12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Indica la acción a realizar, en el caso de un receptor de anuncios la acción que tuvo lugar y queremos reportar (con la que se desea trabajar).</a:t>
            </a:r>
            <a:endParaRPr/>
          </a:p>
        </p:txBody>
      </p:sp>
      <p:pic>
        <p:nvPicPr>
          <p:cNvPr id="822" name="Google Shape;822;p123"/>
          <p:cNvPicPr preferRelativeResize="0"/>
          <p:nvPr/>
        </p:nvPicPr>
        <p:blipFill rotWithShape="1">
          <a:blip r:embed="rId3">
            <a:alphaModFix/>
          </a:blip>
          <a:srcRect b="0" l="0" r="0" t="0"/>
          <a:stretch/>
        </p:blipFill>
        <p:spPr>
          <a:xfrm>
            <a:off x="1115616" y="2996952"/>
            <a:ext cx="7326963" cy="1728192"/>
          </a:xfrm>
          <a:prstGeom prst="rect">
            <a:avLst/>
          </a:prstGeom>
          <a:noFill/>
          <a:ln>
            <a:noFill/>
          </a:ln>
        </p:spPr>
      </p:pic>
      <p:sp>
        <p:nvSpPr>
          <p:cNvPr id="823" name="Google Shape;823;p123"/>
          <p:cNvSpPr/>
          <p:nvPr/>
        </p:nvSpPr>
        <p:spPr>
          <a:xfrm>
            <a:off x="1907704" y="3861048"/>
            <a:ext cx="5616624" cy="216024"/>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pic>
        <p:nvPicPr>
          <p:cNvPr id="824" name="Google Shape;824;p123"/>
          <p:cNvPicPr preferRelativeResize="0"/>
          <p:nvPr/>
        </p:nvPicPr>
        <p:blipFill rotWithShape="1">
          <a:blip r:embed="rId4">
            <a:alphaModFix/>
          </a:blip>
          <a:srcRect b="0" l="0" r="0" t="0"/>
          <a:stretch/>
        </p:blipFill>
        <p:spPr>
          <a:xfrm>
            <a:off x="2123728" y="5013176"/>
            <a:ext cx="4896544" cy="829469"/>
          </a:xfrm>
          <a:prstGeom prst="rect">
            <a:avLst/>
          </a:prstGeom>
          <a:noFill/>
          <a:ln>
            <a:noFill/>
          </a:ln>
        </p:spPr>
      </p:pic>
      <p:sp>
        <p:nvSpPr>
          <p:cNvPr id="825" name="Google Shape;825;p123"/>
          <p:cNvSpPr/>
          <p:nvPr/>
        </p:nvSpPr>
        <p:spPr>
          <a:xfrm>
            <a:off x="4716016" y="5013176"/>
            <a:ext cx="2016224" cy="216024"/>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24"/>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Acción - 2</a:t>
            </a:r>
            <a:endParaRPr b="0" i="0" sz="3600" u="none" cap="none" strike="noStrike">
              <a:solidFill>
                <a:schemeClr val="lt1"/>
              </a:solidFill>
              <a:latin typeface="Century Gothic"/>
              <a:ea typeface="Century Gothic"/>
              <a:cs typeface="Century Gothic"/>
              <a:sym typeface="Century Gothic"/>
            </a:endParaRPr>
          </a:p>
        </p:txBody>
      </p:sp>
      <p:sp>
        <p:nvSpPr>
          <p:cNvPr id="831" name="Google Shape;831;p12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Constantes de acciones de la clase Intent.</a:t>
            </a:r>
            <a:endParaRPr/>
          </a:p>
        </p:txBody>
      </p:sp>
      <p:pic>
        <p:nvPicPr>
          <p:cNvPr id="832" name="Google Shape;832;p124"/>
          <p:cNvPicPr preferRelativeResize="0"/>
          <p:nvPr/>
        </p:nvPicPr>
        <p:blipFill rotWithShape="1">
          <a:blip r:embed="rId3">
            <a:alphaModFix/>
          </a:blip>
          <a:srcRect b="0" l="0" r="0" t="0"/>
          <a:stretch/>
        </p:blipFill>
        <p:spPr>
          <a:xfrm>
            <a:off x="1475656" y="2132856"/>
            <a:ext cx="5976664" cy="377215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25"/>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Categoría - 1</a:t>
            </a:r>
            <a:endParaRPr b="0" i="0" sz="3600" u="none" cap="none" strike="noStrike">
              <a:solidFill>
                <a:schemeClr val="lt1"/>
              </a:solidFill>
              <a:latin typeface="Century Gothic"/>
              <a:ea typeface="Century Gothic"/>
              <a:cs typeface="Century Gothic"/>
              <a:sym typeface="Century Gothic"/>
            </a:endParaRPr>
          </a:p>
        </p:txBody>
      </p:sp>
      <p:sp>
        <p:nvSpPr>
          <p:cNvPr id="838" name="Google Shape;838;p12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Una categoría es aquel dato que complementa la acción, indicando información adicional sobre el tipo de componente que ha de ser lanzado.</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Ejemplo de esto es cuando indicamos los puntos de entrada a una aplicación por medio de la acción ACTION_MAIN indicando además CATEGORY_LAUNCHER para que la actividad se muestre en la pantalla de inicio.</a:t>
            </a:r>
            <a:endParaRPr/>
          </a:p>
        </p:txBody>
      </p:sp>
      <p:pic>
        <p:nvPicPr>
          <p:cNvPr id="839" name="Google Shape;839;p125"/>
          <p:cNvPicPr preferRelativeResize="0"/>
          <p:nvPr/>
        </p:nvPicPr>
        <p:blipFill rotWithShape="1">
          <a:blip r:embed="rId3">
            <a:alphaModFix/>
          </a:blip>
          <a:srcRect b="0" l="0" r="0" t="0"/>
          <a:stretch/>
        </p:blipFill>
        <p:spPr>
          <a:xfrm>
            <a:off x="1475657" y="4437112"/>
            <a:ext cx="6480720" cy="1528591"/>
          </a:xfrm>
          <a:prstGeom prst="rect">
            <a:avLst/>
          </a:prstGeom>
          <a:noFill/>
          <a:ln>
            <a:noFill/>
          </a:ln>
        </p:spPr>
      </p:pic>
      <p:sp>
        <p:nvSpPr>
          <p:cNvPr id="840" name="Google Shape;840;p125"/>
          <p:cNvSpPr/>
          <p:nvPr/>
        </p:nvSpPr>
        <p:spPr>
          <a:xfrm>
            <a:off x="2195736" y="5373217"/>
            <a:ext cx="5112568" cy="216024"/>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26"/>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Categoría - 2</a:t>
            </a:r>
            <a:endParaRPr b="0" i="0" sz="3600" u="none" cap="none" strike="noStrike">
              <a:solidFill>
                <a:schemeClr val="lt1"/>
              </a:solidFill>
              <a:latin typeface="Century Gothic"/>
              <a:ea typeface="Century Gothic"/>
              <a:cs typeface="Century Gothic"/>
              <a:sym typeface="Century Gothic"/>
            </a:endParaRPr>
          </a:p>
        </p:txBody>
      </p:sp>
      <p:sp>
        <p:nvSpPr>
          <p:cNvPr id="846" name="Google Shape;846;p12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Categorías estándar de las Intenciones:</a:t>
            </a:r>
            <a:endParaRPr/>
          </a:p>
        </p:txBody>
      </p:sp>
      <p:pic>
        <p:nvPicPr>
          <p:cNvPr id="847" name="Google Shape;847;p126"/>
          <p:cNvPicPr preferRelativeResize="0"/>
          <p:nvPr/>
        </p:nvPicPr>
        <p:blipFill rotWithShape="1">
          <a:blip r:embed="rId3">
            <a:alphaModFix/>
          </a:blip>
          <a:srcRect b="0" l="0" r="0" t="0"/>
          <a:stretch/>
        </p:blipFill>
        <p:spPr>
          <a:xfrm>
            <a:off x="1691679" y="2420888"/>
            <a:ext cx="7159977" cy="2952328"/>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7"/>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Datos - 1</a:t>
            </a:r>
            <a:endParaRPr b="0" i="0" sz="3600" u="none" cap="none" strike="noStrike">
              <a:solidFill>
                <a:schemeClr val="lt1"/>
              </a:solidFill>
              <a:latin typeface="Century Gothic"/>
              <a:ea typeface="Century Gothic"/>
              <a:cs typeface="Century Gothic"/>
              <a:sym typeface="Century Gothic"/>
            </a:endParaRPr>
          </a:p>
        </p:txBody>
      </p:sp>
      <p:sp>
        <p:nvSpPr>
          <p:cNvPr id="853" name="Google Shape;853;p12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Referencia a los datos con los que trabajaremos, el formato en el que se expresan los datos es mediante una URI.</a:t>
            </a:r>
            <a:endParaRPr/>
          </a:p>
          <a:p>
            <a:pPr indent="-215900" lvl="0" marL="342900" marR="0" rtl="0" algn="just">
              <a:spcBef>
                <a:spcPts val="400"/>
              </a:spcBef>
              <a:spcAft>
                <a:spcPts val="0"/>
              </a:spcAft>
              <a:buClr>
                <a:schemeClr val="dk1"/>
              </a:buClr>
              <a:buSzPts val="2000"/>
              <a:buFont typeface="Arial"/>
              <a:buNone/>
            </a:pPr>
            <a:r>
              <a:t/>
            </a:r>
            <a:endParaRPr b="0" i="0" sz="2000" u="sng" cap="none" strike="noStrike">
              <a:solidFill>
                <a:schemeClr val="hlink"/>
              </a:solidFill>
              <a:latin typeface="Arial"/>
              <a:ea typeface="Arial"/>
              <a:cs typeface="Arial"/>
              <a:sym typeface="Arial"/>
              <a:hlinkClick r:id="rId3"/>
            </a:endParaRPr>
          </a:p>
          <a:p>
            <a:pPr indent="-215900" lvl="0" marL="342900" marR="0" rtl="0" algn="just">
              <a:spcBef>
                <a:spcPts val="400"/>
              </a:spcBef>
              <a:spcAft>
                <a:spcPts val="0"/>
              </a:spcAft>
              <a:buClr>
                <a:schemeClr val="dk1"/>
              </a:buClr>
              <a:buSzPts val="2000"/>
              <a:buFont typeface="Arial"/>
              <a:buNone/>
            </a:pPr>
            <a:r>
              <a:t/>
            </a:r>
            <a:endParaRPr b="0" i="0" sz="2000" u="sng" cap="none" strike="noStrike">
              <a:solidFill>
                <a:schemeClr val="hlink"/>
              </a:solidFill>
              <a:latin typeface="Arial"/>
              <a:ea typeface="Arial"/>
              <a:cs typeface="Arial"/>
              <a:sym typeface="Arial"/>
              <a:hlinkClick r:id="rId4"/>
            </a:endParaRPr>
          </a:p>
          <a:p>
            <a:pPr indent="-215900" lvl="0" marL="342900" marR="0" rtl="0" algn="just">
              <a:spcBef>
                <a:spcPts val="400"/>
              </a:spcBef>
              <a:spcAft>
                <a:spcPts val="0"/>
              </a:spcAft>
              <a:buClr>
                <a:schemeClr val="dk1"/>
              </a:buClr>
              <a:buSzPts val="2000"/>
              <a:buFont typeface="Arial"/>
              <a:buNone/>
            </a:pPr>
            <a:r>
              <a:t/>
            </a:r>
            <a:endParaRPr b="0" i="0" sz="2000" u="sng" cap="none" strike="noStrike">
              <a:solidFill>
                <a:schemeClr val="hlink"/>
              </a:solidFill>
              <a:latin typeface="Arial"/>
              <a:ea typeface="Arial"/>
              <a:cs typeface="Arial"/>
              <a:sym typeface="Arial"/>
              <a:hlinkClick r:id="rId5"/>
            </a:endParaRPr>
          </a:p>
          <a:p>
            <a:pPr indent="-215900" lvl="0" marL="342900" marR="0" rtl="0" algn="just">
              <a:spcBef>
                <a:spcPts val="400"/>
              </a:spcBef>
              <a:spcAft>
                <a:spcPts val="0"/>
              </a:spcAft>
              <a:buClr>
                <a:schemeClr val="dk1"/>
              </a:buClr>
              <a:buSzPts val="2000"/>
              <a:buFont typeface="Arial"/>
              <a:buNone/>
            </a:pPr>
            <a:r>
              <a:t/>
            </a:r>
            <a:endParaRPr b="0" i="0" sz="2000" u="sng" cap="none" strike="noStrike">
              <a:solidFill>
                <a:schemeClr val="hlink"/>
              </a:solidFill>
              <a:latin typeface="Arial"/>
              <a:ea typeface="Arial"/>
              <a:cs typeface="Arial"/>
              <a:sym typeface="Arial"/>
              <a:hlinkClick r:id="rId6"/>
            </a:endParaRPr>
          </a:p>
          <a:p>
            <a:pPr indent="-215900" lvl="0" marL="342900" marR="0" rtl="0" algn="just">
              <a:spcBef>
                <a:spcPts val="400"/>
              </a:spcBef>
              <a:spcAft>
                <a:spcPts val="0"/>
              </a:spcAft>
              <a:buClr>
                <a:schemeClr val="dk1"/>
              </a:buClr>
              <a:buSzPts val="2000"/>
              <a:buFont typeface="Arial"/>
              <a:buNone/>
            </a:pPr>
            <a:r>
              <a:t/>
            </a:r>
            <a:endParaRPr b="0" i="0" sz="2000" u="sng" cap="none" strike="noStrike">
              <a:solidFill>
                <a:schemeClr val="hlink"/>
              </a:solidFill>
              <a:latin typeface="Arial"/>
              <a:ea typeface="Arial"/>
              <a:cs typeface="Arial"/>
              <a:sym typeface="Arial"/>
              <a:hlinkClick r:id="rId7"/>
            </a:endParaRPr>
          </a:p>
          <a:p>
            <a:pPr indent="-215900" lvl="0" marL="342900" marR="0" rtl="0" algn="just">
              <a:spcBef>
                <a:spcPts val="400"/>
              </a:spcBef>
              <a:spcAft>
                <a:spcPts val="0"/>
              </a:spcAft>
              <a:buClr>
                <a:schemeClr val="dk1"/>
              </a:buClr>
              <a:buSzPts val="2000"/>
              <a:buFont typeface="Arial"/>
              <a:buNone/>
            </a:pPr>
            <a:r>
              <a:t/>
            </a:r>
            <a:endParaRPr b="0" i="0" sz="2000" u="sng" cap="none" strike="noStrike">
              <a:solidFill>
                <a:schemeClr val="hlink"/>
              </a:solidFill>
              <a:latin typeface="Arial"/>
              <a:ea typeface="Arial"/>
              <a:cs typeface="Arial"/>
              <a:sym typeface="Arial"/>
              <a:hlinkClick r:id="rId8"/>
            </a:endParaRPr>
          </a:p>
          <a:p>
            <a:pPr indent="-215900" lvl="0" marL="342900" marR="0" rtl="0" algn="just">
              <a:spcBef>
                <a:spcPts val="400"/>
              </a:spcBef>
              <a:spcAft>
                <a:spcPts val="0"/>
              </a:spcAft>
              <a:buClr>
                <a:schemeClr val="dk1"/>
              </a:buClr>
              <a:buSzPts val="2000"/>
              <a:buFont typeface="Arial"/>
              <a:buNone/>
            </a:pPr>
            <a:r>
              <a:t/>
            </a:r>
            <a:endParaRPr b="0" i="0" sz="2000" u="sng" cap="none" strike="noStrike">
              <a:solidFill>
                <a:schemeClr val="hlink"/>
              </a:solidFill>
              <a:latin typeface="Arial"/>
              <a:ea typeface="Arial"/>
              <a:cs typeface="Arial"/>
              <a:sym typeface="Arial"/>
              <a:hlinkClick r:id="rId9"/>
            </a:endParaRPr>
          </a:p>
          <a:p>
            <a:pPr indent="-215900" lvl="0" marL="342900" marR="0" rtl="0" algn="just">
              <a:spcBef>
                <a:spcPts val="400"/>
              </a:spcBef>
              <a:spcAft>
                <a:spcPts val="0"/>
              </a:spcAft>
              <a:buClr>
                <a:schemeClr val="dk1"/>
              </a:buClr>
              <a:buSzPts val="2000"/>
              <a:buFont typeface="Arial"/>
              <a:buNone/>
            </a:pPr>
            <a:r>
              <a:t/>
            </a:r>
            <a:endParaRPr b="0" i="0" sz="2000" u="sng" cap="none" strike="noStrike">
              <a:solidFill>
                <a:schemeClr val="hlink"/>
              </a:solidFill>
              <a:latin typeface="Arial"/>
              <a:ea typeface="Arial"/>
              <a:cs typeface="Arial"/>
              <a:sym typeface="Arial"/>
              <a:hlinkClick r:id="rId10"/>
            </a:endParaRPr>
          </a:p>
          <a:p>
            <a:pPr indent="-342900" lvl="0" marL="342900" marR="0" rtl="0" algn="just">
              <a:spcBef>
                <a:spcPts val="400"/>
              </a:spcBef>
              <a:spcAft>
                <a:spcPts val="0"/>
              </a:spcAft>
              <a:buClr>
                <a:schemeClr val="dk1"/>
              </a:buClr>
              <a:buSzPts val="2000"/>
              <a:buFont typeface="Arial"/>
              <a:buChar char="•"/>
            </a:pPr>
            <a:r>
              <a:rPr b="0" i="0" lang="es-MX" sz="2000" u="sng" cap="none" strike="noStrike">
                <a:solidFill>
                  <a:schemeClr val="hlink"/>
                </a:solidFill>
                <a:latin typeface="Arial"/>
                <a:ea typeface="Arial"/>
                <a:cs typeface="Arial"/>
                <a:sym typeface="Arial"/>
                <a:hlinkClick r:id="rId11"/>
              </a:rPr>
              <a:t>https://developer.android.com/guide/components/intents-common.html</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854" name="Google Shape;854;p127"/>
          <p:cNvPicPr preferRelativeResize="0"/>
          <p:nvPr/>
        </p:nvPicPr>
        <p:blipFill rotWithShape="1">
          <a:blip r:embed="rId12">
            <a:alphaModFix/>
          </a:blip>
          <a:srcRect b="0" l="0" r="0" t="0"/>
          <a:stretch/>
        </p:blipFill>
        <p:spPr>
          <a:xfrm>
            <a:off x="1979712" y="2936751"/>
            <a:ext cx="5672130" cy="852289"/>
          </a:xfrm>
          <a:prstGeom prst="rect">
            <a:avLst/>
          </a:prstGeom>
          <a:noFill/>
          <a:ln>
            <a:noFill/>
          </a:ln>
        </p:spPr>
      </p:pic>
      <p:sp>
        <p:nvSpPr>
          <p:cNvPr id="855" name="Google Shape;855;p127"/>
          <p:cNvSpPr/>
          <p:nvPr/>
        </p:nvSpPr>
        <p:spPr>
          <a:xfrm>
            <a:off x="4355976" y="3224783"/>
            <a:ext cx="2736304" cy="216024"/>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pic>
        <p:nvPicPr>
          <p:cNvPr id="856" name="Google Shape;856;p127"/>
          <p:cNvPicPr preferRelativeResize="0"/>
          <p:nvPr/>
        </p:nvPicPr>
        <p:blipFill rotWithShape="1">
          <a:blip r:embed="rId13">
            <a:alphaModFix/>
          </a:blip>
          <a:srcRect b="0" l="0" r="0" t="0"/>
          <a:stretch/>
        </p:blipFill>
        <p:spPr>
          <a:xfrm>
            <a:off x="2051720" y="4293096"/>
            <a:ext cx="6049914" cy="792088"/>
          </a:xfrm>
          <a:prstGeom prst="rect">
            <a:avLst/>
          </a:prstGeom>
          <a:noFill/>
          <a:ln>
            <a:noFill/>
          </a:ln>
        </p:spPr>
      </p:pic>
      <p:sp>
        <p:nvSpPr>
          <p:cNvPr id="857" name="Google Shape;857;p127"/>
          <p:cNvSpPr/>
          <p:nvPr/>
        </p:nvSpPr>
        <p:spPr>
          <a:xfrm>
            <a:off x="4283968" y="4509120"/>
            <a:ext cx="3528392" cy="288032"/>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8"/>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Datos - 2</a:t>
            </a:r>
            <a:endParaRPr b="0" i="0" sz="3600" u="none" cap="none" strike="noStrike">
              <a:solidFill>
                <a:schemeClr val="lt1"/>
              </a:solidFill>
              <a:latin typeface="Century Gothic"/>
              <a:ea typeface="Century Gothic"/>
              <a:cs typeface="Century Gothic"/>
              <a:sym typeface="Century Gothic"/>
            </a:endParaRPr>
          </a:p>
        </p:txBody>
      </p:sp>
      <p:sp>
        <p:nvSpPr>
          <p:cNvPr id="863" name="Google Shape;863;p12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En ocasiones resulta importante el tipo de datos con el que se trabaja, debido a esto se indica el tipo de MIME (Extensiones de Correo Internet Multipropósito) asociado a la URI (text/xml, image/jpeg, audio/mp3…).</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864" name="Google Shape;864;p128"/>
          <p:cNvPicPr preferRelativeResize="0"/>
          <p:nvPr/>
        </p:nvPicPr>
        <p:blipFill rotWithShape="1">
          <a:blip r:embed="rId3">
            <a:alphaModFix/>
          </a:blip>
          <a:srcRect b="0" l="0" r="0" t="0"/>
          <a:stretch/>
        </p:blipFill>
        <p:spPr>
          <a:xfrm>
            <a:off x="1619672" y="3431422"/>
            <a:ext cx="6120680" cy="1797778"/>
          </a:xfrm>
          <a:prstGeom prst="rect">
            <a:avLst/>
          </a:prstGeom>
          <a:noFill/>
          <a:ln>
            <a:noFill/>
          </a:ln>
        </p:spPr>
      </p:pic>
      <p:sp>
        <p:nvSpPr>
          <p:cNvPr id="865" name="Google Shape;865;p128"/>
          <p:cNvSpPr/>
          <p:nvPr/>
        </p:nvSpPr>
        <p:spPr>
          <a:xfrm>
            <a:off x="1547664" y="3719454"/>
            <a:ext cx="3384376" cy="288032"/>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29"/>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Extras - 1</a:t>
            </a:r>
            <a:endParaRPr b="0" i="0" sz="3600" u="none" cap="none" strike="noStrike">
              <a:solidFill>
                <a:schemeClr val="lt1"/>
              </a:solidFill>
              <a:latin typeface="Century Gothic"/>
              <a:ea typeface="Century Gothic"/>
              <a:cs typeface="Century Gothic"/>
              <a:sym typeface="Century Gothic"/>
            </a:endParaRPr>
          </a:p>
        </p:txBody>
      </p:sp>
      <p:sp>
        <p:nvSpPr>
          <p:cNvPr id="871" name="Google Shape;871;p12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Es la información adicional recibida por el componente lanzado.</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Formado por conjunto de pares variable/valor.</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Almacenadas en un objeto de la clase Bundle.</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872" name="Google Shape;872;p129"/>
          <p:cNvPicPr preferRelativeResize="0"/>
          <p:nvPr/>
        </p:nvPicPr>
        <p:blipFill rotWithShape="1">
          <a:blip r:embed="rId3">
            <a:alphaModFix/>
          </a:blip>
          <a:srcRect b="0" l="0" r="0" t="0"/>
          <a:stretch/>
        </p:blipFill>
        <p:spPr>
          <a:xfrm>
            <a:off x="2699792" y="3789040"/>
            <a:ext cx="4532692" cy="2088232"/>
          </a:xfrm>
          <a:prstGeom prst="rect">
            <a:avLst/>
          </a:prstGeom>
          <a:noFill/>
          <a:ln>
            <a:noFill/>
          </a:ln>
        </p:spPr>
      </p:pic>
      <p:sp>
        <p:nvSpPr>
          <p:cNvPr id="873" name="Google Shape;873;p129"/>
          <p:cNvSpPr/>
          <p:nvPr/>
        </p:nvSpPr>
        <p:spPr>
          <a:xfrm>
            <a:off x="2699792" y="4365104"/>
            <a:ext cx="4464496" cy="1296144"/>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30"/>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Extras - 2</a:t>
            </a:r>
            <a:endParaRPr b="0" i="0" sz="3600" u="none" cap="none" strike="noStrike">
              <a:solidFill>
                <a:schemeClr val="lt1"/>
              </a:solidFill>
              <a:latin typeface="Century Gothic"/>
              <a:ea typeface="Century Gothic"/>
              <a:cs typeface="Century Gothic"/>
              <a:sym typeface="Century Gothic"/>
            </a:endParaRPr>
          </a:p>
        </p:txBody>
      </p:sp>
      <p:sp>
        <p:nvSpPr>
          <p:cNvPr id="879" name="Google Shape;879;p13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 forma de enviar parámetros por un Intent:</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880" name="Google Shape;880;p130"/>
          <p:cNvPicPr preferRelativeResize="0"/>
          <p:nvPr/>
        </p:nvPicPr>
        <p:blipFill rotWithShape="1">
          <a:blip r:embed="rId3">
            <a:alphaModFix/>
          </a:blip>
          <a:srcRect b="0" l="0" r="0" t="0"/>
          <a:stretch/>
        </p:blipFill>
        <p:spPr>
          <a:xfrm>
            <a:off x="2195736" y="2204864"/>
            <a:ext cx="5157891" cy="2376264"/>
          </a:xfrm>
          <a:prstGeom prst="rect">
            <a:avLst/>
          </a:prstGeom>
          <a:noFill/>
          <a:ln>
            <a:noFill/>
          </a:ln>
        </p:spPr>
      </p:pic>
      <p:sp>
        <p:nvSpPr>
          <p:cNvPr id="881" name="Google Shape;881;p130"/>
          <p:cNvSpPr/>
          <p:nvPr/>
        </p:nvSpPr>
        <p:spPr>
          <a:xfrm>
            <a:off x="2195736" y="2852936"/>
            <a:ext cx="4964723" cy="1512168"/>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31"/>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Intención – Extras - 3</a:t>
            </a:r>
            <a:endParaRPr b="0" i="0" sz="3600" u="none" cap="none" strike="noStrike">
              <a:solidFill>
                <a:schemeClr val="lt1"/>
              </a:solidFill>
              <a:latin typeface="Century Gothic"/>
              <a:ea typeface="Century Gothic"/>
              <a:cs typeface="Century Gothic"/>
              <a:sym typeface="Century Gothic"/>
            </a:endParaRPr>
          </a:p>
        </p:txBody>
      </p:sp>
      <p:sp>
        <p:nvSpPr>
          <p:cNvPr id="887" name="Google Shape;887;p13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 forma de recibir la información proveniente de un Intent:</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888" name="Google Shape;888;p131"/>
          <p:cNvPicPr preferRelativeResize="0"/>
          <p:nvPr/>
        </p:nvPicPr>
        <p:blipFill rotWithShape="1">
          <a:blip r:embed="rId3">
            <a:alphaModFix/>
          </a:blip>
          <a:srcRect b="0" l="0" r="0" t="0"/>
          <a:stretch/>
        </p:blipFill>
        <p:spPr>
          <a:xfrm>
            <a:off x="1115616" y="2708920"/>
            <a:ext cx="7619755" cy="10081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0:</a:t>
            </a:r>
            <a:endParaRPr b="0" i="0" sz="3600" u="none" cap="none" strike="noStrike">
              <a:solidFill>
                <a:schemeClr val="lt1"/>
              </a:solidFill>
              <a:latin typeface="Century Gothic"/>
              <a:ea typeface="Century Gothic"/>
              <a:cs typeface="Century Gothic"/>
              <a:sym typeface="Century Gothic"/>
            </a:endParaRPr>
          </a:p>
        </p:txBody>
      </p:sp>
      <p:sp>
        <p:nvSpPr>
          <p:cNvPr id="150" name="Google Shape;150;p24"/>
          <p:cNvSpPr/>
          <p:nvPr/>
        </p:nvSpPr>
        <p:spPr>
          <a:xfrm>
            <a:off x="1547664" y="1628800"/>
            <a:ext cx="5979522"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4000" u="none" cap="none" strike="noStrike">
                <a:solidFill>
                  <a:schemeClr val="dk2"/>
                </a:solidFill>
                <a:latin typeface="Century Gothic"/>
                <a:ea typeface="Century Gothic"/>
                <a:cs typeface="Century Gothic"/>
                <a:sym typeface="Century Gothic"/>
              </a:rPr>
              <a:t>Introducción a Android</a:t>
            </a:r>
            <a:endParaRPr/>
          </a:p>
        </p:txBody>
      </p:sp>
      <p:pic>
        <p:nvPicPr>
          <p:cNvPr descr="D:\Cursos\Repositorio\Curso de Android Nativo Básico\Archivos de Soporte\Imagenes de Presentación\introduccion_android.png" id="151" name="Google Shape;151;p24"/>
          <p:cNvPicPr preferRelativeResize="0"/>
          <p:nvPr/>
        </p:nvPicPr>
        <p:blipFill rotWithShape="1">
          <a:blip r:embed="rId3">
            <a:alphaModFix/>
          </a:blip>
          <a:srcRect b="0" l="0" r="0" t="0"/>
          <a:stretch/>
        </p:blipFill>
        <p:spPr>
          <a:xfrm>
            <a:off x="2123728" y="2348880"/>
            <a:ext cx="4800600" cy="32385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3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Navegación a un Activity</a:t>
            </a:r>
            <a:endParaRPr b="0" i="0" sz="3600" u="none" cap="none" strike="noStrike">
              <a:solidFill>
                <a:schemeClr val="lt1"/>
              </a:solidFill>
              <a:latin typeface="Century Gothic"/>
              <a:ea typeface="Century Gothic"/>
              <a:cs typeface="Century Gothic"/>
              <a:sym typeface="Century Gothic"/>
            </a:endParaRPr>
          </a:p>
        </p:txBody>
      </p:sp>
      <p:sp>
        <p:nvSpPr>
          <p:cNvPr id="894" name="Google Shape;894;p13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Creación de un Intent.</a:t>
            </a:r>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Asignación del Activity al Intent.</a:t>
            </a:r>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Asegurarse que el Activity está registrado en el Manifest.</a:t>
            </a:r>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Pasar datos extras al Intent.</a:t>
            </a:r>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Ejecución del Activity esperando un resultado.</a:t>
            </a:r>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Escuchar el resultado con el onActivityResult.</a:t>
            </a:r>
            <a:endParaRPr/>
          </a:p>
        </p:txBody>
      </p:sp>
      <p:pic>
        <p:nvPicPr>
          <p:cNvPr id="895" name="Google Shape;895;p132"/>
          <p:cNvPicPr preferRelativeResize="0"/>
          <p:nvPr/>
        </p:nvPicPr>
        <p:blipFill rotWithShape="1">
          <a:blip r:embed="rId3">
            <a:alphaModFix/>
          </a:blip>
          <a:srcRect b="0" l="0" r="0" t="0"/>
          <a:stretch/>
        </p:blipFill>
        <p:spPr>
          <a:xfrm>
            <a:off x="2486025" y="3573463"/>
            <a:ext cx="4265613" cy="1079500"/>
          </a:xfrm>
          <a:prstGeom prst="rect">
            <a:avLst/>
          </a:prstGeom>
          <a:noFill/>
          <a:ln>
            <a:noFill/>
          </a:ln>
        </p:spPr>
      </p:pic>
      <p:pic>
        <p:nvPicPr>
          <p:cNvPr id="896" name="Google Shape;896;p132"/>
          <p:cNvPicPr preferRelativeResize="0"/>
          <p:nvPr/>
        </p:nvPicPr>
        <p:blipFill rotWithShape="1">
          <a:blip r:embed="rId4">
            <a:alphaModFix/>
          </a:blip>
          <a:srcRect b="0" l="0" r="0" t="0"/>
          <a:stretch/>
        </p:blipFill>
        <p:spPr>
          <a:xfrm>
            <a:off x="989013" y="4797425"/>
            <a:ext cx="7267575" cy="1079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3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902" name="Google Shape;902;p133"/>
          <p:cNvPicPr preferRelativeResize="0"/>
          <p:nvPr/>
        </p:nvPicPr>
        <p:blipFill rotWithShape="1">
          <a:blip r:embed="rId3">
            <a:alphaModFix/>
          </a:blip>
          <a:srcRect b="0" l="0" r="0" t="0"/>
          <a:stretch/>
        </p:blipFill>
        <p:spPr>
          <a:xfrm>
            <a:off x="3419872" y="1700808"/>
            <a:ext cx="2226244" cy="397081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3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Laboratorio 01:</a:t>
            </a:r>
            <a:endParaRPr b="0" i="0" sz="3600" u="none" cap="none" strike="noStrike">
              <a:solidFill>
                <a:schemeClr val="lt1"/>
              </a:solidFill>
              <a:latin typeface="Century Gothic"/>
              <a:ea typeface="Century Gothic"/>
              <a:cs typeface="Century Gothic"/>
              <a:sym typeface="Century Gothic"/>
            </a:endParaRPr>
          </a:p>
        </p:txBody>
      </p:sp>
      <p:sp>
        <p:nvSpPr>
          <p:cNvPr id="908" name="Google Shape;908;p134"/>
          <p:cNvSpPr/>
          <p:nvPr/>
        </p:nvSpPr>
        <p:spPr>
          <a:xfrm>
            <a:off x="611560" y="3140968"/>
            <a:ext cx="8064895"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Navegación y GUI</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3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4:</a:t>
            </a:r>
            <a:endParaRPr b="0" i="0" sz="3600" u="none" cap="none" strike="noStrike">
              <a:solidFill>
                <a:schemeClr val="lt1"/>
              </a:solidFill>
              <a:latin typeface="Century Gothic"/>
              <a:ea typeface="Century Gothic"/>
              <a:cs typeface="Century Gothic"/>
              <a:sym typeface="Century Gothic"/>
            </a:endParaRPr>
          </a:p>
        </p:txBody>
      </p:sp>
      <p:sp>
        <p:nvSpPr>
          <p:cNvPr id="914" name="Google Shape;914;p135"/>
          <p:cNvSpPr/>
          <p:nvPr/>
        </p:nvSpPr>
        <p:spPr>
          <a:xfrm>
            <a:off x="899592" y="1745521"/>
            <a:ext cx="7200800"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Persistencia de Datos</a:t>
            </a:r>
            <a:endParaRPr/>
          </a:p>
          <a:p>
            <a:pPr indent="0" lvl="0" marL="0" marR="0" rtl="0" algn="l">
              <a:spcBef>
                <a:spcPts val="0"/>
              </a:spcBef>
              <a:spcAft>
                <a:spcPts val="0"/>
              </a:spcAft>
              <a:buNone/>
            </a:pPr>
            <a:r>
              <a:t/>
            </a:r>
            <a:endParaRPr sz="4000">
              <a:solidFill>
                <a:schemeClr val="dk2"/>
              </a:solidFill>
              <a:latin typeface="Century Gothic"/>
              <a:ea typeface="Century Gothic"/>
              <a:cs typeface="Century Gothic"/>
              <a:sym typeface="Century Gothic"/>
            </a:endParaRPr>
          </a:p>
        </p:txBody>
      </p:sp>
      <p:pic>
        <p:nvPicPr>
          <p:cNvPr descr="D:\Cursos\Repositorio\Curso de Android Nativo Básico\Archivos de Soporte\Imagenes de Presentación\persistencia_datos01.png" id="915" name="Google Shape;915;p135"/>
          <p:cNvPicPr preferRelativeResize="0"/>
          <p:nvPr/>
        </p:nvPicPr>
        <p:blipFill rotWithShape="1">
          <a:blip r:embed="rId3">
            <a:alphaModFix/>
          </a:blip>
          <a:srcRect b="0" l="0" r="0" t="0"/>
          <a:stretch/>
        </p:blipFill>
        <p:spPr>
          <a:xfrm>
            <a:off x="1979712" y="2276872"/>
            <a:ext cx="5734050" cy="36957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36"/>
          <p:cNvSpPr txBox="1"/>
          <p:nvPr>
            <p:ph type="title"/>
          </p:nvPr>
        </p:nvSpPr>
        <p:spPr>
          <a:xfrm>
            <a:off x="0" y="763600"/>
            <a:ext cx="79494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Estructura y acceso a Archivos - 1</a:t>
            </a:r>
            <a:endParaRPr b="0" i="0" sz="3600" u="none" cap="none" strike="noStrike">
              <a:solidFill>
                <a:schemeClr val="lt1"/>
              </a:solidFill>
              <a:latin typeface="Century Gothic"/>
              <a:ea typeface="Century Gothic"/>
              <a:cs typeface="Century Gothic"/>
              <a:sym typeface="Century Gothic"/>
            </a:endParaRPr>
          </a:p>
        </p:txBody>
      </p:sp>
      <p:sp>
        <p:nvSpPr>
          <p:cNvPr id="921" name="Google Shape;921;p13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200"/>
              <a:buFont typeface="Arial"/>
              <a:buChar char="•"/>
            </a:pPr>
            <a:r>
              <a:rPr b="0" i="0" lang="es-MX" sz="2200" u="none" cap="none" strike="noStrike">
                <a:solidFill>
                  <a:schemeClr val="dk1"/>
                </a:solidFill>
                <a:latin typeface="Arial"/>
                <a:ea typeface="Arial"/>
                <a:cs typeface="Arial"/>
                <a:sym typeface="Arial"/>
              </a:rPr>
              <a:t>Para que la App pueda escribir o leer archivos de la tarjeta SD del dispositivo es necesario asignarle los permisos correspondientes en el Manifest.</a:t>
            </a:r>
            <a:endParaRPr/>
          </a:p>
        </p:txBody>
      </p:sp>
      <p:pic>
        <p:nvPicPr>
          <p:cNvPr id="922" name="Google Shape;922;p136"/>
          <p:cNvPicPr preferRelativeResize="0"/>
          <p:nvPr/>
        </p:nvPicPr>
        <p:blipFill rotWithShape="1">
          <a:blip r:embed="rId3">
            <a:alphaModFix/>
          </a:blip>
          <a:srcRect b="0" l="0" r="0" t="0"/>
          <a:stretch/>
        </p:blipFill>
        <p:spPr>
          <a:xfrm>
            <a:off x="539750" y="3205163"/>
            <a:ext cx="8212138" cy="8001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37"/>
          <p:cNvSpPr txBox="1"/>
          <p:nvPr>
            <p:ph type="title"/>
          </p:nvPr>
        </p:nvSpPr>
        <p:spPr>
          <a:xfrm>
            <a:off x="0" y="763600"/>
            <a:ext cx="80241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Estructura y acceso a Archivos - 2</a:t>
            </a:r>
            <a:endParaRPr b="0" i="0" sz="3600" u="none" cap="none" strike="noStrike">
              <a:solidFill>
                <a:schemeClr val="lt1"/>
              </a:solidFill>
              <a:latin typeface="Century Gothic"/>
              <a:ea typeface="Century Gothic"/>
              <a:cs typeface="Century Gothic"/>
              <a:sym typeface="Century Gothic"/>
            </a:endParaRPr>
          </a:p>
        </p:txBody>
      </p:sp>
      <p:sp>
        <p:nvSpPr>
          <p:cNvPr id="928" name="Google Shape;928;p13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La clase “File” nos permitirá leer y escribir archivos, así como evaluar si se tiene acceso a crear directorios para almacenamiento de datos de la App.</a:t>
            </a:r>
            <a:endParaRPr/>
          </a:p>
        </p:txBody>
      </p:sp>
      <p:pic>
        <p:nvPicPr>
          <p:cNvPr id="929" name="Google Shape;929;p137"/>
          <p:cNvPicPr preferRelativeResize="0"/>
          <p:nvPr/>
        </p:nvPicPr>
        <p:blipFill rotWithShape="1">
          <a:blip r:embed="rId3">
            <a:alphaModFix/>
          </a:blip>
          <a:srcRect b="0" l="0" r="0" t="0"/>
          <a:stretch/>
        </p:blipFill>
        <p:spPr>
          <a:xfrm>
            <a:off x="468313" y="2486819"/>
            <a:ext cx="8424862" cy="324643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38"/>
          <p:cNvSpPr txBox="1"/>
          <p:nvPr>
            <p:ph type="title"/>
          </p:nvPr>
        </p:nvSpPr>
        <p:spPr>
          <a:xfrm>
            <a:off x="0" y="763600"/>
            <a:ext cx="78315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los Properties de Java</a:t>
            </a:r>
            <a:endParaRPr b="0" i="0" sz="3600" u="none" cap="none" strike="noStrike">
              <a:solidFill>
                <a:schemeClr val="lt1"/>
              </a:solidFill>
              <a:latin typeface="Century Gothic"/>
              <a:ea typeface="Century Gothic"/>
              <a:cs typeface="Century Gothic"/>
              <a:sym typeface="Century Gothic"/>
            </a:endParaRPr>
          </a:p>
        </p:txBody>
      </p:sp>
      <p:sp>
        <p:nvSpPr>
          <p:cNvPr id="935" name="Google Shape;935;p13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200"/>
              <a:buFont typeface="Arial"/>
              <a:buChar char="•"/>
            </a:pPr>
            <a:r>
              <a:rPr b="0" i="0" lang="es-MX" sz="2200" u="none" cap="none" strike="noStrike">
                <a:solidFill>
                  <a:schemeClr val="dk1"/>
                </a:solidFill>
                <a:latin typeface="Arial"/>
                <a:ea typeface="Arial"/>
                <a:cs typeface="Arial"/>
                <a:sym typeface="Arial"/>
              </a:rPr>
              <a:t>Se pueden utilizar Properties de Java para almacenar información de manera temporal en la App pero que se mantendrá en caché del dispositivo mientras el proceso de la aplicación se encuentre activo.</a:t>
            </a:r>
            <a:endParaRPr b="0" i="0" sz="2200" u="none" cap="none" strike="noStrike">
              <a:solidFill>
                <a:schemeClr val="dk1"/>
              </a:solidFill>
              <a:latin typeface="Arial"/>
              <a:ea typeface="Arial"/>
              <a:cs typeface="Arial"/>
              <a:sym typeface="Arial"/>
            </a:endParaRPr>
          </a:p>
        </p:txBody>
      </p:sp>
      <p:pic>
        <p:nvPicPr>
          <p:cNvPr id="936" name="Google Shape;936;p138"/>
          <p:cNvPicPr preferRelativeResize="0"/>
          <p:nvPr/>
        </p:nvPicPr>
        <p:blipFill rotWithShape="1">
          <a:blip r:embed="rId3">
            <a:alphaModFix/>
          </a:blip>
          <a:srcRect b="0" l="0" r="0" t="0"/>
          <a:stretch/>
        </p:blipFill>
        <p:spPr>
          <a:xfrm>
            <a:off x="2411413" y="3429372"/>
            <a:ext cx="4073525" cy="6477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39"/>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Shared Preferences</a:t>
            </a:r>
            <a:endParaRPr b="0" i="0" sz="3600" u="none" cap="none" strike="noStrike">
              <a:solidFill>
                <a:schemeClr val="lt1"/>
              </a:solidFill>
              <a:latin typeface="Century Gothic"/>
              <a:ea typeface="Century Gothic"/>
              <a:cs typeface="Century Gothic"/>
              <a:sym typeface="Century Gothic"/>
            </a:endParaRPr>
          </a:p>
        </p:txBody>
      </p:sp>
      <p:pic>
        <p:nvPicPr>
          <p:cNvPr id="942" name="Google Shape;942;p139"/>
          <p:cNvPicPr preferRelativeResize="0"/>
          <p:nvPr/>
        </p:nvPicPr>
        <p:blipFill rotWithShape="1">
          <a:blip r:embed="rId3">
            <a:alphaModFix/>
          </a:blip>
          <a:srcRect b="0" l="0" r="0" t="0"/>
          <a:stretch/>
        </p:blipFill>
        <p:spPr>
          <a:xfrm>
            <a:off x="1187624" y="3286869"/>
            <a:ext cx="7000875" cy="1438275"/>
          </a:xfrm>
          <a:prstGeom prst="rect">
            <a:avLst/>
          </a:prstGeom>
          <a:noFill/>
          <a:ln>
            <a:noFill/>
          </a:ln>
        </p:spPr>
      </p:pic>
      <p:sp>
        <p:nvSpPr>
          <p:cNvPr id="943" name="Google Shape;943;p139"/>
          <p:cNvSpPr txBox="1"/>
          <p:nvPr/>
        </p:nvSpPr>
        <p:spPr>
          <a:xfrm>
            <a:off x="467544" y="1556792"/>
            <a:ext cx="8229600" cy="852487"/>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200"/>
              <a:buFont typeface="Arial"/>
              <a:buChar char="•"/>
            </a:pPr>
            <a:r>
              <a:rPr lang="es-MX" sz="2200">
                <a:solidFill>
                  <a:schemeClr val="dk1"/>
                </a:solidFill>
                <a:latin typeface="Arial"/>
                <a:ea typeface="Arial"/>
                <a:cs typeface="Arial"/>
                <a:sym typeface="Arial"/>
              </a:rPr>
              <a:t>De igual forma, se pueden utilizar los “Shared Preferences” de la app, los cuales se guardan en un archivo de preferences en el sandbox de la aplicación y persisten aunque se apague o reinicie el dispositivo.</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4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del SQLite - 1</a:t>
            </a:r>
            <a:endParaRPr b="0" i="0" sz="3600" u="none" cap="none" strike="noStrike">
              <a:solidFill>
                <a:schemeClr val="lt1"/>
              </a:solidFill>
              <a:latin typeface="Century Gothic"/>
              <a:ea typeface="Century Gothic"/>
              <a:cs typeface="Century Gothic"/>
              <a:sym typeface="Century Gothic"/>
            </a:endParaRPr>
          </a:p>
        </p:txBody>
      </p:sp>
      <p:sp>
        <p:nvSpPr>
          <p:cNvPr id="949" name="Google Shape;949;p140"/>
          <p:cNvSpPr txBox="1"/>
          <p:nvPr>
            <p:ph idx="4294967295" type="body"/>
          </p:nvPr>
        </p:nvSpPr>
        <p:spPr>
          <a:xfrm>
            <a:off x="3203575" y="1711325"/>
            <a:ext cx="5400873"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El modo de persistencia de datos estructurado dentro del Dispositivo se manejará con el SQLite. </a:t>
            </a:r>
            <a:endParaRPr/>
          </a:p>
          <a:p>
            <a:pPr indent="-228600" lvl="0" marL="342900" marR="0" rtl="0" algn="just">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Aunque se pueden abrir conexiones y ejecutar sentencias de manera directa al SQLite instanciando los objetos correspondientes, es importante construir una clase que nos permita todo el manejo de datos y control de conexiones y versiones, evitando la colisión de conexiones, pues si en algún momento se intenta abrir 2 conexiones al mismo tiempo se mandará una excepción.</a:t>
            </a:r>
            <a:endParaRPr/>
          </a:p>
        </p:txBody>
      </p:sp>
      <p:pic>
        <p:nvPicPr>
          <p:cNvPr descr="http://1.bp.blogspot.com/-krNAc-jnRBg/T4XXO0zMo3I/AAAAAAAAAW8/dKp360zxze4/s1600/datadroid_512.png" id="950" name="Google Shape;950;p140"/>
          <p:cNvPicPr preferRelativeResize="0"/>
          <p:nvPr/>
        </p:nvPicPr>
        <p:blipFill rotWithShape="1">
          <a:blip r:embed="rId3">
            <a:alphaModFix/>
          </a:blip>
          <a:srcRect b="0" l="0" r="0" t="0"/>
          <a:stretch/>
        </p:blipFill>
        <p:spPr>
          <a:xfrm>
            <a:off x="-36513" y="1844675"/>
            <a:ext cx="3600451" cy="36004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4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del SQLite - 2</a:t>
            </a:r>
            <a:endParaRPr b="0" i="0" sz="3600" u="none" cap="none" strike="noStrike">
              <a:solidFill>
                <a:schemeClr val="lt1"/>
              </a:solidFill>
              <a:latin typeface="Century Gothic"/>
              <a:ea typeface="Century Gothic"/>
              <a:cs typeface="Century Gothic"/>
              <a:sym typeface="Century Gothic"/>
            </a:endParaRPr>
          </a:p>
        </p:txBody>
      </p:sp>
      <p:sp>
        <p:nvSpPr>
          <p:cNvPr id="956" name="Google Shape;956;p14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Utilizando la clase SQLiteOpenHelper podemos definir la estructura de nuestra base de datos.</a:t>
            </a:r>
            <a:endParaRPr/>
          </a:p>
        </p:txBody>
      </p:sp>
      <p:pic>
        <p:nvPicPr>
          <p:cNvPr id="957" name="Google Shape;957;p141"/>
          <p:cNvPicPr preferRelativeResize="0"/>
          <p:nvPr/>
        </p:nvPicPr>
        <p:blipFill rotWithShape="1">
          <a:blip r:embed="rId3">
            <a:alphaModFix/>
          </a:blip>
          <a:srcRect b="0" l="0" r="0" t="0"/>
          <a:stretch/>
        </p:blipFill>
        <p:spPr>
          <a:xfrm>
            <a:off x="900113" y="2420938"/>
            <a:ext cx="7458075" cy="316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Android robot.svg" id="156" name="Google Shape;156;p25">
            <a:hlinkClick r:id="rId3"/>
          </p:cNvPr>
          <p:cNvPicPr preferRelativeResize="0"/>
          <p:nvPr/>
        </p:nvPicPr>
        <p:blipFill rotWithShape="1">
          <a:blip r:embed="rId4">
            <a:alphaModFix/>
          </a:blip>
          <a:srcRect b="0" l="0" r="0" t="0"/>
          <a:stretch/>
        </p:blipFill>
        <p:spPr>
          <a:xfrm>
            <a:off x="6975475" y="3549650"/>
            <a:ext cx="1989138" cy="2327275"/>
          </a:xfrm>
          <a:prstGeom prst="rect">
            <a:avLst/>
          </a:prstGeom>
          <a:noFill/>
          <a:ln>
            <a:noFill/>
          </a:ln>
        </p:spPr>
      </p:pic>
      <p:sp>
        <p:nvSpPr>
          <p:cNvPr id="157" name="Google Shape;157;p2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El Sistema Operativo Android</a:t>
            </a:r>
            <a:endParaRPr b="0" i="0" sz="3600" u="none" cap="none" strike="noStrike">
              <a:solidFill>
                <a:schemeClr val="lt1"/>
              </a:solidFill>
              <a:latin typeface="Century Gothic"/>
              <a:ea typeface="Century Gothic"/>
              <a:cs typeface="Century Gothic"/>
              <a:sym typeface="Century Gothic"/>
            </a:endParaRPr>
          </a:p>
        </p:txBody>
      </p:sp>
      <p:sp>
        <p:nvSpPr>
          <p:cNvPr id="158" name="Google Shape;158;p25"/>
          <p:cNvSpPr txBox="1"/>
          <p:nvPr>
            <p:ph idx="4294967295" type="body"/>
          </p:nvPr>
        </p:nvSpPr>
        <p:spPr>
          <a:xfrm>
            <a:off x="457200" y="1484784"/>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Sistema Operativo basado en Linux, diseñado principalmente para móviles con pantalla táctil como smartphones o tablets. Desarrollado por Android Inc., que Google respaldó financialmente y más tarde compró en 2005.</a:t>
            </a:r>
            <a:endParaRPr/>
          </a:p>
          <a:p>
            <a:pPr indent="-3429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Presentado en 2007 junto la fundación del Open Handset Alliance: un consorcio de compañías de hardware, software y telecomunicaciones para avanzar en los estándares abiertos de los dispositivos móviles.</a:t>
            </a:r>
            <a:endParaRPr/>
          </a:p>
          <a:p>
            <a:pPr indent="-3429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Primer móvil con Android se vendió en octubre de 2008, fue el HTC Dream.</a:t>
            </a:r>
            <a:endParaRPr/>
          </a:p>
          <a:p>
            <a:pPr indent="-3429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El nombre Android como Nexus One hacen alusión a la novela </a:t>
            </a:r>
            <a:r>
              <a:rPr b="0" i="1" lang="es-MX" sz="1800" u="none" cap="none" strike="noStrike">
                <a:solidFill>
                  <a:schemeClr val="dk1"/>
                </a:solidFill>
                <a:latin typeface="Arial"/>
                <a:ea typeface="Arial"/>
                <a:cs typeface="Arial"/>
                <a:sym typeface="Arial"/>
              </a:rPr>
              <a:t>¿Sueñan los androides con ovejas eléctricas?</a:t>
            </a:r>
            <a:r>
              <a:rPr b="0" i="0" lang="es-MX" sz="1800" u="none" cap="none" strike="noStrike">
                <a:solidFill>
                  <a:schemeClr val="dk1"/>
                </a:solidFill>
                <a:latin typeface="Arial"/>
                <a:ea typeface="Arial"/>
                <a:cs typeface="Arial"/>
                <a:sym typeface="Arial"/>
              </a:rPr>
              <a:t>. Posteriormente fue adaptada al cine como Blade Runner. Tanto el libro como la película se centran en un grupo de androides llamados replicantes del modelo Nexus-6.</a:t>
            </a:r>
            <a:endParaRPr/>
          </a:p>
          <a:p>
            <a:pPr indent="-3429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El logotipo es el robot "Andy".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4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del SQLite - 3</a:t>
            </a:r>
            <a:endParaRPr b="0" i="0" sz="3600" u="none" cap="none" strike="noStrike">
              <a:solidFill>
                <a:schemeClr val="lt1"/>
              </a:solidFill>
              <a:latin typeface="Century Gothic"/>
              <a:ea typeface="Century Gothic"/>
              <a:cs typeface="Century Gothic"/>
              <a:sym typeface="Century Gothic"/>
            </a:endParaRPr>
          </a:p>
        </p:txBody>
      </p:sp>
      <p:sp>
        <p:nvSpPr>
          <p:cNvPr id="963" name="Google Shape;963;p1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Utilizando el SQLiteOpenHelper se pueden ejecutar Queryes de consulta, sentencias DML o DDL utilizando la base de datos con getReadableDatabase y ejecutando sentencias como el rawQuery o execSQL.</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964" name="Google Shape;964;p142"/>
          <p:cNvPicPr preferRelativeResize="0"/>
          <p:nvPr/>
        </p:nvPicPr>
        <p:blipFill rotWithShape="1">
          <a:blip r:embed="rId3">
            <a:alphaModFix/>
          </a:blip>
          <a:srcRect b="0" l="0" r="0" t="0"/>
          <a:stretch/>
        </p:blipFill>
        <p:spPr>
          <a:xfrm>
            <a:off x="2267744" y="2653258"/>
            <a:ext cx="4676775" cy="26479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del SQLite - 4</a:t>
            </a:r>
            <a:endParaRPr b="0" i="0" sz="3600" u="none" cap="none" strike="noStrike">
              <a:solidFill>
                <a:schemeClr val="lt1"/>
              </a:solidFill>
              <a:latin typeface="Century Gothic"/>
              <a:ea typeface="Century Gothic"/>
              <a:cs typeface="Century Gothic"/>
              <a:sym typeface="Century Gothic"/>
            </a:endParaRPr>
          </a:p>
        </p:txBody>
      </p:sp>
      <p:pic>
        <p:nvPicPr>
          <p:cNvPr id="970" name="Google Shape;970;p143"/>
          <p:cNvPicPr preferRelativeResize="0"/>
          <p:nvPr>
            <p:ph idx="1" type="body"/>
          </p:nvPr>
        </p:nvPicPr>
        <p:blipFill>
          <a:blip r:embed="rId3">
            <a:alphaModFix/>
          </a:blip>
          <a:stretch>
            <a:fillRect/>
          </a:stretch>
        </p:blipFill>
        <p:spPr>
          <a:xfrm>
            <a:off x="1462900" y="1441500"/>
            <a:ext cx="5031300" cy="5031300"/>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4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del SQLite - 5</a:t>
            </a:r>
            <a:endParaRPr b="0" i="0" sz="3600" u="none" cap="none" strike="noStrike">
              <a:solidFill>
                <a:schemeClr val="lt1"/>
              </a:solidFill>
              <a:latin typeface="Century Gothic"/>
              <a:ea typeface="Century Gothic"/>
              <a:cs typeface="Century Gothic"/>
              <a:sym typeface="Century Gothic"/>
            </a:endParaRPr>
          </a:p>
        </p:txBody>
      </p:sp>
      <p:sp>
        <p:nvSpPr>
          <p:cNvPr id="976" name="Google Shape;976;p14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Utilizando ContentValues podemos insertar valores a la base de datos.</a:t>
            </a:r>
            <a:endParaRPr/>
          </a:p>
        </p:txBody>
      </p:sp>
      <p:pic>
        <p:nvPicPr>
          <p:cNvPr id="977" name="Google Shape;977;p144"/>
          <p:cNvPicPr preferRelativeResize="0"/>
          <p:nvPr/>
        </p:nvPicPr>
        <p:blipFill rotWithShape="1">
          <a:blip r:embed="rId3">
            <a:alphaModFix/>
          </a:blip>
          <a:srcRect b="0" l="0" r="0" t="0"/>
          <a:stretch/>
        </p:blipFill>
        <p:spPr>
          <a:xfrm>
            <a:off x="1908175" y="2349500"/>
            <a:ext cx="5616575" cy="2592388"/>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45"/>
          <p:cNvPicPr preferRelativeResize="0"/>
          <p:nvPr/>
        </p:nvPicPr>
        <p:blipFill rotWithShape="1">
          <a:blip r:embed="rId3">
            <a:alphaModFix/>
          </a:blip>
          <a:srcRect b="0" l="0" r="0" t="0"/>
          <a:stretch/>
        </p:blipFill>
        <p:spPr>
          <a:xfrm>
            <a:off x="1139825" y="2205038"/>
            <a:ext cx="6672263" cy="3384550"/>
          </a:xfrm>
          <a:prstGeom prst="rect">
            <a:avLst/>
          </a:prstGeom>
          <a:noFill/>
          <a:ln>
            <a:noFill/>
          </a:ln>
        </p:spPr>
      </p:pic>
      <p:sp>
        <p:nvSpPr>
          <p:cNvPr id="983" name="Google Shape;983;p14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del SQLite - 6</a:t>
            </a:r>
            <a:endParaRPr b="0" i="0" sz="3600" u="none" cap="none" strike="noStrike">
              <a:solidFill>
                <a:schemeClr val="lt1"/>
              </a:solidFill>
              <a:latin typeface="Century Gothic"/>
              <a:ea typeface="Century Gothic"/>
              <a:cs typeface="Century Gothic"/>
              <a:sym typeface="Century Gothic"/>
            </a:endParaRPr>
          </a:p>
        </p:txBody>
      </p:sp>
      <p:sp>
        <p:nvSpPr>
          <p:cNvPr id="984" name="Google Shape;984;p14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Utilizando un Cursor podemos extraer información de la base de datos.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4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990" name="Google Shape;990;p146"/>
          <p:cNvPicPr preferRelativeResize="0"/>
          <p:nvPr/>
        </p:nvPicPr>
        <p:blipFill rotWithShape="1">
          <a:blip r:embed="rId3">
            <a:alphaModFix/>
          </a:blip>
          <a:srcRect b="0" l="0" r="0" t="0"/>
          <a:stretch/>
        </p:blipFill>
        <p:spPr>
          <a:xfrm>
            <a:off x="3419872" y="1700808"/>
            <a:ext cx="2226244" cy="397081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4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Laboratorio 02:</a:t>
            </a:r>
            <a:endParaRPr b="0" i="0" sz="3600" u="none" cap="none" strike="noStrike">
              <a:solidFill>
                <a:schemeClr val="lt1"/>
              </a:solidFill>
              <a:latin typeface="Century Gothic"/>
              <a:ea typeface="Century Gothic"/>
              <a:cs typeface="Century Gothic"/>
              <a:sym typeface="Century Gothic"/>
            </a:endParaRPr>
          </a:p>
        </p:txBody>
      </p:sp>
      <p:sp>
        <p:nvSpPr>
          <p:cNvPr id="996" name="Google Shape;996;p147"/>
          <p:cNvSpPr/>
          <p:nvPr/>
        </p:nvSpPr>
        <p:spPr>
          <a:xfrm>
            <a:off x="1869604" y="3217828"/>
            <a:ext cx="546014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Persistencia de datos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4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5:</a:t>
            </a:r>
            <a:endParaRPr b="0" i="0" sz="3600" u="none" cap="none" strike="noStrike">
              <a:solidFill>
                <a:schemeClr val="lt1"/>
              </a:solidFill>
              <a:latin typeface="Century Gothic"/>
              <a:ea typeface="Century Gothic"/>
              <a:cs typeface="Century Gothic"/>
              <a:sym typeface="Century Gothic"/>
            </a:endParaRPr>
          </a:p>
        </p:txBody>
      </p:sp>
      <p:sp>
        <p:nvSpPr>
          <p:cNvPr id="1002" name="Google Shape;1002;p148"/>
          <p:cNvSpPr/>
          <p:nvPr/>
        </p:nvSpPr>
        <p:spPr>
          <a:xfrm>
            <a:off x="2053522" y="1772816"/>
            <a:ext cx="5036955"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Comunicación con</a:t>
            </a:r>
            <a:endParaRPr/>
          </a:p>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Servicios Web</a:t>
            </a:r>
            <a:endParaRPr/>
          </a:p>
        </p:txBody>
      </p:sp>
      <p:pic>
        <p:nvPicPr>
          <p:cNvPr descr="D:\Cursos\Repositorio\Curso de Android Nativo Básico\Archivos de Soporte\Imagenes de Presentación\servicio_web.png" id="1003" name="Google Shape;1003;p148"/>
          <p:cNvPicPr preferRelativeResize="0"/>
          <p:nvPr/>
        </p:nvPicPr>
        <p:blipFill rotWithShape="1">
          <a:blip r:embed="rId3">
            <a:alphaModFix/>
          </a:blip>
          <a:srcRect b="0" l="0" r="0" t="0"/>
          <a:stretch/>
        </p:blipFill>
        <p:spPr>
          <a:xfrm>
            <a:off x="3131840" y="3068960"/>
            <a:ext cx="3044303" cy="300687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4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Protocolo HTTP</a:t>
            </a:r>
            <a:endParaRPr b="0" i="0" sz="3600" u="none" cap="none" strike="noStrike">
              <a:solidFill>
                <a:schemeClr val="lt1"/>
              </a:solidFill>
              <a:latin typeface="Century Gothic"/>
              <a:ea typeface="Century Gothic"/>
              <a:cs typeface="Century Gothic"/>
              <a:sym typeface="Century Gothic"/>
            </a:endParaRPr>
          </a:p>
        </p:txBody>
      </p:sp>
      <p:sp>
        <p:nvSpPr>
          <p:cNvPr id="1009" name="Google Shape;1009;p1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Protocolo para el intercambio de información en una arquitectura cliente-servidor.</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Basado en los servicios TCP (Protocolo orientado a conexión).</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Una vez que se establece la conexión el protocolo TCP se encarga de mantener la comunicación para una transferencia de datos libre de errores.</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5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HTTP Request</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 nuevo\Curso de Android Nativo Básico\Archivos de Soporte\Imagenes de Presentación\HTTP-request.png" id="1015" name="Google Shape;1015;p150"/>
          <p:cNvPicPr preferRelativeResize="0"/>
          <p:nvPr/>
        </p:nvPicPr>
        <p:blipFill rotWithShape="1">
          <a:blip r:embed="rId3">
            <a:alphaModFix/>
          </a:blip>
          <a:srcRect b="0" l="0" r="0" t="0"/>
          <a:stretch/>
        </p:blipFill>
        <p:spPr>
          <a:xfrm>
            <a:off x="1785918" y="1547466"/>
            <a:ext cx="5687796" cy="4165746"/>
          </a:xfrm>
          <a:prstGeom prst="rect">
            <a:avLst/>
          </a:prstGeom>
          <a:noFill/>
          <a:ln>
            <a:noFill/>
          </a:ln>
        </p:spPr>
      </p:pic>
      <p:sp>
        <p:nvSpPr>
          <p:cNvPr id="1016" name="Google Shape;1016;p15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5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HTTP Response</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 nuevo\Curso de Android Nativo Básico\Archivos de Soporte\Imagenes de Presentación\HTTP-response.png" id="1022" name="Google Shape;1022;p151"/>
          <p:cNvPicPr preferRelativeResize="0"/>
          <p:nvPr/>
        </p:nvPicPr>
        <p:blipFill rotWithShape="1">
          <a:blip r:embed="rId3">
            <a:alphaModFix/>
          </a:blip>
          <a:srcRect b="0" l="0" r="0" t="0"/>
          <a:stretch/>
        </p:blipFill>
        <p:spPr>
          <a:xfrm>
            <a:off x="1214414" y="1714488"/>
            <a:ext cx="6416377" cy="3889541"/>
          </a:xfrm>
          <a:prstGeom prst="rect">
            <a:avLst/>
          </a:prstGeom>
          <a:noFill/>
          <a:ln>
            <a:noFill/>
          </a:ln>
        </p:spPr>
      </p:pic>
      <p:sp>
        <p:nvSpPr>
          <p:cNvPr id="1023" name="Google Shape;1023;p15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0" y="763600"/>
            <a:ext cx="83667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Arquitectura del Sistema (V &lt; 5.0)</a:t>
            </a:r>
            <a:endParaRPr/>
          </a:p>
        </p:txBody>
      </p:sp>
      <p:pic>
        <p:nvPicPr>
          <p:cNvPr descr="D:\Cursos\Repositorio\Curso de Android Nativo Básico\Archivos de Soporte\Imagenes de Presentación\img_arqudalvik.png" id="164" name="Google Shape;164;p26"/>
          <p:cNvPicPr preferRelativeResize="0"/>
          <p:nvPr/>
        </p:nvPicPr>
        <p:blipFill rotWithShape="1">
          <a:blip r:embed="rId3">
            <a:alphaModFix/>
          </a:blip>
          <a:srcRect b="0" l="0" r="0" t="0"/>
          <a:stretch/>
        </p:blipFill>
        <p:spPr>
          <a:xfrm>
            <a:off x="2051720" y="1402805"/>
            <a:ext cx="5256584" cy="469049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5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URLConnection - 1</a:t>
            </a:r>
            <a:endParaRPr b="0" i="0" sz="3600" u="none" cap="none" strike="noStrike">
              <a:solidFill>
                <a:schemeClr val="lt1"/>
              </a:solidFill>
              <a:latin typeface="Century Gothic"/>
              <a:ea typeface="Century Gothic"/>
              <a:cs typeface="Century Gothic"/>
              <a:sym typeface="Century Gothic"/>
            </a:endParaRPr>
          </a:p>
        </p:txBody>
      </p:sp>
      <p:sp>
        <p:nvSpPr>
          <p:cNvPr id="1029" name="Google Shape;1029;p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El URLConnection se utiliza para ejecutar un Request a una URL con método Get o Post, el Response puede ser un JSON para procesarlo o un XML.</a:t>
            </a:r>
            <a:endParaRPr b="0" i="0" sz="1600" u="none" cap="none" strike="noStrike">
              <a:solidFill>
                <a:schemeClr val="dk1"/>
              </a:solidFill>
              <a:latin typeface="Arial"/>
              <a:ea typeface="Arial"/>
              <a:cs typeface="Arial"/>
              <a:sym typeface="Arial"/>
            </a:endParaRPr>
          </a:p>
        </p:txBody>
      </p:sp>
      <p:pic>
        <p:nvPicPr>
          <p:cNvPr id="1030" name="Google Shape;1030;p152"/>
          <p:cNvPicPr preferRelativeResize="0"/>
          <p:nvPr/>
        </p:nvPicPr>
        <p:blipFill rotWithShape="1">
          <a:blip r:embed="rId3">
            <a:alphaModFix/>
          </a:blip>
          <a:srcRect b="0" l="0" r="0" t="0"/>
          <a:stretch/>
        </p:blipFill>
        <p:spPr>
          <a:xfrm>
            <a:off x="2051721" y="2204864"/>
            <a:ext cx="5112568" cy="38596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5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URLConnection - 2</a:t>
            </a:r>
            <a:endParaRPr b="0" i="0" sz="3600" u="none" cap="none" strike="noStrike">
              <a:solidFill>
                <a:schemeClr val="lt1"/>
              </a:solidFill>
              <a:latin typeface="Century Gothic"/>
              <a:ea typeface="Century Gothic"/>
              <a:cs typeface="Century Gothic"/>
              <a:sym typeface="Century Gothic"/>
            </a:endParaRPr>
          </a:p>
        </p:txBody>
      </p:sp>
      <p:sp>
        <p:nvSpPr>
          <p:cNvPr id="1036" name="Google Shape;1036;p1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La utilización del URLConnection deberá realizarse de manera asíncrona, creando una clase que extienda de AsyncTask y que contenga una interfaz para el Listener del CallBack (OnTaskCompleted).</a:t>
            </a:r>
            <a:endParaRPr b="0" i="0" sz="1600" u="none" cap="none" strike="noStrike">
              <a:solidFill>
                <a:schemeClr val="dk1"/>
              </a:solidFill>
              <a:latin typeface="Arial"/>
              <a:ea typeface="Arial"/>
              <a:cs typeface="Arial"/>
              <a:sym typeface="Arial"/>
            </a:endParaRPr>
          </a:p>
        </p:txBody>
      </p:sp>
      <p:pic>
        <p:nvPicPr>
          <p:cNvPr id="1037" name="Google Shape;1037;p153"/>
          <p:cNvPicPr preferRelativeResize="0"/>
          <p:nvPr/>
        </p:nvPicPr>
        <p:blipFill rotWithShape="1">
          <a:blip r:embed="rId3">
            <a:alphaModFix/>
          </a:blip>
          <a:srcRect b="0" l="0" r="0" t="0"/>
          <a:stretch/>
        </p:blipFill>
        <p:spPr>
          <a:xfrm>
            <a:off x="899593" y="2420888"/>
            <a:ext cx="6768752" cy="2424239"/>
          </a:xfrm>
          <a:prstGeom prst="rect">
            <a:avLst/>
          </a:prstGeom>
          <a:noFill/>
          <a:ln>
            <a:noFill/>
          </a:ln>
        </p:spPr>
      </p:pic>
      <p:pic>
        <p:nvPicPr>
          <p:cNvPr id="1038" name="Google Shape;1038;p153"/>
          <p:cNvPicPr preferRelativeResize="0"/>
          <p:nvPr/>
        </p:nvPicPr>
        <p:blipFill rotWithShape="1">
          <a:blip r:embed="rId4">
            <a:alphaModFix/>
          </a:blip>
          <a:srcRect b="0" l="0" r="0" t="0"/>
          <a:stretch/>
        </p:blipFill>
        <p:spPr>
          <a:xfrm>
            <a:off x="2483768" y="4869160"/>
            <a:ext cx="3495675" cy="10953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5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AsyncTask</a:t>
            </a:r>
            <a:endParaRPr b="0" i="0" sz="3600" u="none" cap="none" strike="noStrike">
              <a:solidFill>
                <a:schemeClr val="lt1"/>
              </a:solidFill>
              <a:latin typeface="Century Gothic"/>
              <a:ea typeface="Century Gothic"/>
              <a:cs typeface="Century Gothic"/>
              <a:sym typeface="Century Gothic"/>
            </a:endParaRPr>
          </a:p>
        </p:txBody>
      </p:sp>
      <p:sp>
        <p:nvSpPr>
          <p:cNvPr id="1044" name="Google Shape;1044;p15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Permite correr procesos en un hilo en background en donde su resultado es publicado en el hilo de la interfaz de usuario</a:t>
            </a:r>
            <a:endParaRPr/>
          </a:p>
          <a:p>
            <a:pPr indent="-342900" lvl="0" marL="3429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Usa 3 tipos de parámetros:</a:t>
            </a:r>
            <a:endParaRPr/>
          </a:p>
          <a:p>
            <a:pPr indent="-285750" lvl="1" marL="742950" marR="0" rtl="0" algn="just">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Params: Parámetros enviados a la tarea en ejecución en background.</a:t>
            </a:r>
            <a:endParaRPr/>
          </a:p>
          <a:p>
            <a:pPr indent="-285750" lvl="1" marL="742950" marR="0" rtl="0" algn="just">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Progress: Tipo de las unidades de progreso publicados durante la ejecución en background.</a:t>
            </a:r>
            <a:endParaRPr/>
          </a:p>
          <a:p>
            <a:pPr indent="-285750" lvl="1" marL="742950" marR="0" rtl="0" algn="just">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Result: El tipo de resultado de la ejecución en background.</a:t>
            </a:r>
            <a:endParaRPr/>
          </a:p>
          <a:p>
            <a:pPr indent="-209550" lvl="1" marL="742950" marR="0" rtl="0" algn="l">
              <a:spcBef>
                <a:spcPts val="24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1045" name="Google Shape;1045;p154"/>
          <p:cNvPicPr preferRelativeResize="0"/>
          <p:nvPr/>
        </p:nvPicPr>
        <p:blipFill rotWithShape="1">
          <a:blip r:embed="rId3">
            <a:alphaModFix/>
          </a:blip>
          <a:srcRect b="0" l="0" r="0" t="0"/>
          <a:stretch/>
        </p:blipFill>
        <p:spPr>
          <a:xfrm>
            <a:off x="1258888" y="3644900"/>
            <a:ext cx="6149975" cy="15843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5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Protocolo JSON - 1</a:t>
            </a:r>
            <a:endParaRPr b="0" i="0" sz="3600" u="none" cap="none" strike="noStrike">
              <a:solidFill>
                <a:schemeClr val="lt1"/>
              </a:solidFill>
              <a:latin typeface="Century Gothic"/>
              <a:ea typeface="Century Gothic"/>
              <a:cs typeface="Century Gothic"/>
              <a:sym typeface="Century Gothic"/>
            </a:endParaRPr>
          </a:p>
        </p:txBody>
      </p:sp>
      <p:sp>
        <p:nvSpPr>
          <p:cNvPr id="1051" name="Google Shape;1051;p15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JavaScript Object Notation, estándar abierto basado en texto para el intercambio de datos legible.</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Utilizado para la transmisión de datos sobre una conexión de red.</a:t>
            </a:r>
            <a:endParaRPr b="0" i="0" sz="2000" u="none" cap="none" strike="noStrike">
              <a:solidFill>
                <a:schemeClr val="dk1"/>
              </a:solidFill>
              <a:latin typeface="Arial"/>
              <a:ea typeface="Arial"/>
              <a:cs typeface="Arial"/>
              <a:sym typeface="Arial"/>
            </a:endParaRPr>
          </a:p>
        </p:txBody>
      </p:sp>
      <p:pic>
        <p:nvPicPr>
          <p:cNvPr descr="http://www.unixstickers.com/image/cache/data/stickers/json/json_bumper.sh-600x600.png" id="1052" name="Google Shape;1052;p155"/>
          <p:cNvPicPr preferRelativeResize="0"/>
          <p:nvPr/>
        </p:nvPicPr>
        <p:blipFill rotWithShape="1">
          <a:blip r:embed="rId3">
            <a:alphaModFix/>
          </a:blip>
          <a:srcRect b="0" l="0" r="0" t="0"/>
          <a:stretch/>
        </p:blipFill>
        <p:spPr>
          <a:xfrm>
            <a:off x="5292080" y="1916832"/>
            <a:ext cx="3600400" cy="3600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5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Protocolo JSON - 2</a:t>
            </a:r>
            <a:endParaRPr b="0" i="0" sz="3600" u="none" cap="none" strike="noStrike">
              <a:solidFill>
                <a:schemeClr val="lt1"/>
              </a:solidFill>
              <a:latin typeface="Century Gothic"/>
              <a:ea typeface="Century Gothic"/>
              <a:cs typeface="Century Gothic"/>
              <a:sym typeface="Century Gothic"/>
            </a:endParaRPr>
          </a:p>
        </p:txBody>
      </p:sp>
      <p:sp>
        <p:nvSpPr>
          <p:cNvPr id="1058" name="Google Shape;1058;p15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Objeto JSON.</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Arrays JSON.</a:t>
            </a:r>
            <a:endParaRPr b="0" i="0" sz="2000" u="none" cap="none" strike="noStrike">
              <a:solidFill>
                <a:schemeClr val="dk1"/>
              </a:solidFill>
              <a:latin typeface="Arial"/>
              <a:ea typeface="Arial"/>
              <a:cs typeface="Arial"/>
              <a:sym typeface="Arial"/>
            </a:endParaRPr>
          </a:p>
        </p:txBody>
      </p:sp>
      <p:pic>
        <p:nvPicPr>
          <p:cNvPr id="1059" name="Google Shape;1059;p156"/>
          <p:cNvPicPr preferRelativeResize="0"/>
          <p:nvPr/>
        </p:nvPicPr>
        <p:blipFill rotWithShape="1">
          <a:blip r:embed="rId3">
            <a:alphaModFix/>
          </a:blip>
          <a:srcRect b="0" l="0" r="0" t="0"/>
          <a:stretch/>
        </p:blipFill>
        <p:spPr>
          <a:xfrm>
            <a:off x="1907705" y="2420888"/>
            <a:ext cx="5040560" cy="277312"/>
          </a:xfrm>
          <a:prstGeom prst="rect">
            <a:avLst/>
          </a:prstGeom>
          <a:noFill/>
          <a:ln>
            <a:noFill/>
          </a:ln>
        </p:spPr>
      </p:pic>
      <p:pic>
        <p:nvPicPr>
          <p:cNvPr id="1060" name="Google Shape;1060;p156"/>
          <p:cNvPicPr preferRelativeResize="0"/>
          <p:nvPr/>
        </p:nvPicPr>
        <p:blipFill rotWithShape="1">
          <a:blip r:embed="rId4">
            <a:alphaModFix/>
          </a:blip>
          <a:srcRect b="0" l="0" r="0" t="0"/>
          <a:stretch/>
        </p:blipFill>
        <p:spPr>
          <a:xfrm>
            <a:off x="2012254" y="3717032"/>
            <a:ext cx="5656090" cy="1512168"/>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5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Comunicación con JSON</a:t>
            </a:r>
            <a:endParaRPr b="0" i="0" sz="3600" u="none" cap="none" strike="noStrike">
              <a:solidFill>
                <a:schemeClr val="lt1"/>
              </a:solidFill>
              <a:latin typeface="Century Gothic"/>
              <a:ea typeface="Century Gothic"/>
              <a:cs typeface="Century Gothic"/>
              <a:sym typeface="Century Gothic"/>
            </a:endParaRPr>
          </a:p>
        </p:txBody>
      </p:sp>
      <p:sp>
        <p:nvSpPr>
          <p:cNvPr id="1066" name="Google Shape;1066;p1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En caso que el Servicio Web regrese un JSON se podrá utilizar el JSONArray y el JSONObject para interpretar la información y utilizarla en la App.</a:t>
            </a:r>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067" name="Google Shape;1067;p157"/>
          <p:cNvPicPr preferRelativeResize="0"/>
          <p:nvPr/>
        </p:nvPicPr>
        <p:blipFill rotWithShape="1">
          <a:blip r:embed="rId3">
            <a:alphaModFix/>
          </a:blip>
          <a:srcRect b="0" l="0" r="0" t="0"/>
          <a:stretch/>
        </p:blipFill>
        <p:spPr>
          <a:xfrm>
            <a:off x="2555776" y="3132559"/>
            <a:ext cx="3971925" cy="19526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5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Permisos</a:t>
            </a:r>
            <a:endParaRPr b="0" i="0" sz="3600" u="none" cap="none" strike="noStrike">
              <a:solidFill>
                <a:schemeClr val="lt1"/>
              </a:solidFill>
              <a:latin typeface="Century Gothic"/>
              <a:ea typeface="Century Gothic"/>
              <a:cs typeface="Century Gothic"/>
              <a:sym typeface="Century Gothic"/>
            </a:endParaRPr>
          </a:p>
        </p:txBody>
      </p:sp>
      <p:sp>
        <p:nvSpPr>
          <p:cNvPr id="1073" name="Google Shape;1073;p15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Para que la App pueda tener acceso a Internet es necesario asignar el permiso correspondiente en el Manifest.</a:t>
            </a:r>
            <a:endParaRPr/>
          </a:p>
        </p:txBody>
      </p:sp>
      <p:pic>
        <p:nvPicPr>
          <p:cNvPr id="1074" name="Google Shape;1074;p158"/>
          <p:cNvPicPr preferRelativeResize="0"/>
          <p:nvPr/>
        </p:nvPicPr>
        <p:blipFill rotWithShape="1">
          <a:blip r:embed="rId3">
            <a:alphaModFix/>
          </a:blip>
          <a:srcRect b="0" l="0" r="0" t="0"/>
          <a:stretch/>
        </p:blipFill>
        <p:spPr>
          <a:xfrm>
            <a:off x="876300" y="3141663"/>
            <a:ext cx="7008813" cy="287337"/>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5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1080" name="Google Shape;1080;p159"/>
          <p:cNvPicPr preferRelativeResize="0"/>
          <p:nvPr/>
        </p:nvPicPr>
        <p:blipFill rotWithShape="1">
          <a:blip r:embed="rId3">
            <a:alphaModFix/>
          </a:blip>
          <a:srcRect b="0" l="0" r="0" t="0"/>
          <a:stretch/>
        </p:blipFill>
        <p:spPr>
          <a:xfrm>
            <a:off x="3419872" y="1700808"/>
            <a:ext cx="2226244" cy="3970810"/>
          </a:xfrm>
          <a:prstGeom prst="rect">
            <a:avLst/>
          </a:prstGeom>
          <a:noFill/>
          <a:ln>
            <a:noFill/>
          </a:ln>
        </p:spPr>
      </p:pic>
      <p:sp>
        <p:nvSpPr>
          <p:cNvPr id="1081" name="Google Shape;1081;p15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6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Laboratorio 03:</a:t>
            </a:r>
            <a:endParaRPr b="0" i="0" sz="3600" u="none" cap="none" strike="noStrike">
              <a:solidFill>
                <a:schemeClr val="lt1"/>
              </a:solidFill>
              <a:latin typeface="Century Gothic"/>
              <a:ea typeface="Century Gothic"/>
              <a:cs typeface="Century Gothic"/>
              <a:sym typeface="Century Gothic"/>
            </a:endParaRPr>
          </a:p>
        </p:txBody>
      </p:sp>
      <p:sp>
        <p:nvSpPr>
          <p:cNvPr id="1087" name="Google Shape;1087;p160"/>
          <p:cNvSpPr/>
          <p:nvPr/>
        </p:nvSpPr>
        <p:spPr>
          <a:xfrm>
            <a:off x="1756164" y="3289266"/>
            <a:ext cx="563167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Uso de Servicios Web</a:t>
            </a:r>
            <a:endParaRPr/>
          </a:p>
        </p:txBody>
      </p:sp>
      <p:sp>
        <p:nvSpPr>
          <p:cNvPr id="1088" name="Google Shape;1088;p16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6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6:</a:t>
            </a:r>
            <a:endParaRPr b="0" i="0" sz="3600" u="none" cap="none" strike="noStrike">
              <a:solidFill>
                <a:schemeClr val="lt1"/>
              </a:solidFill>
              <a:latin typeface="Century Gothic"/>
              <a:ea typeface="Century Gothic"/>
              <a:cs typeface="Century Gothic"/>
              <a:sym typeface="Century Gothic"/>
            </a:endParaRPr>
          </a:p>
        </p:txBody>
      </p:sp>
      <p:sp>
        <p:nvSpPr>
          <p:cNvPr id="1094" name="Google Shape;1094;p161"/>
          <p:cNvSpPr/>
          <p:nvPr/>
        </p:nvSpPr>
        <p:spPr>
          <a:xfrm>
            <a:off x="899592" y="1700808"/>
            <a:ext cx="7332903"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Cámara Nativa y Manejo </a:t>
            </a:r>
            <a:endParaRPr sz="4000">
              <a:solidFill>
                <a:schemeClr val="dk2"/>
              </a:solidFill>
              <a:latin typeface="Century Gothic"/>
              <a:ea typeface="Century Gothic"/>
              <a:cs typeface="Century Gothic"/>
              <a:sym typeface="Century Gothic"/>
            </a:endParaRPr>
          </a:p>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de Imágenes</a:t>
            </a:r>
            <a:endParaRPr/>
          </a:p>
        </p:txBody>
      </p:sp>
      <p:pic>
        <p:nvPicPr>
          <p:cNvPr descr="D:\Cursos\Repositorio\Curso de Android Nativo Básico\Archivos de Soporte\Imagenes de Presentación\cámara_nativa.png" id="1095" name="Google Shape;1095;p161"/>
          <p:cNvPicPr preferRelativeResize="0"/>
          <p:nvPr/>
        </p:nvPicPr>
        <p:blipFill rotWithShape="1">
          <a:blip r:embed="rId3">
            <a:alphaModFix/>
          </a:blip>
          <a:srcRect b="0" l="0" r="0" t="0"/>
          <a:stretch/>
        </p:blipFill>
        <p:spPr>
          <a:xfrm>
            <a:off x="3419872" y="3140968"/>
            <a:ext cx="2232248" cy="2598736"/>
          </a:xfrm>
          <a:prstGeom prst="rect">
            <a:avLst/>
          </a:prstGeom>
          <a:noFill/>
          <a:ln>
            <a:noFill/>
          </a:ln>
        </p:spPr>
      </p:pic>
      <p:sp>
        <p:nvSpPr>
          <p:cNvPr id="1096" name="Google Shape;1096;p16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0" y="763600"/>
            <a:ext cx="82488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Arquitectura del Sistema (V &gt;= 5.0)</a:t>
            </a:r>
            <a:endParaRPr/>
          </a:p>
        </p:txBody>
      </p:sp>
      <p:pic>
        <p:nvPicPr>
          <p:cNvPr descr="D:\Cursos\Repositorio\Curso de Android Nativo Básico\Archivos de Soporte\Imagenes de Presentación\img_arquART.png" id="170" name="Google Shape;170;p27"/>
          <p:cNvPicPr preferRelativeResize="0"/>
          <p:nvPr/>
        </p:nvPicPr>
        <p:blipFill rotWithShape="1">
          <a:blip r:embed="rId3">
            <a:alphaModFix/>
          </a:blip>
          <a:srcRect b="0" l="0" r="0" t="0"/>
          <a:stretch/>
        </p:blipFill>
        <p:spPr>
          <a:xfrm>
            <a:off x="2051720" y="1387297"/>
            <a:ext cx="5273966" cy="4705999"/>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6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Imágenes - 1</a:t>
            </a:r>
            <a:endParaRPr b="0" i="0" sz="3600" u="none" cap="none" strike="noStrike">
              <a:solidFill>
                <a:schemeClr val="lt1"/>
              </a:solidFill>
              <a:latin typeface="Century Gothic"/>
              <a:ea typeface="Century Gothic"/>
              <a:cs typeface="Century Gothic"/>
              <a:sym typeface="Century Gothic"/>
            </a:endParaRPr>
          </a:p>
        </p:txBody>
      </p:sp>
      <p:sp>
        <p:nvSpPr>
          <p:cNvPr id="1102" name="Google Shape;1102;p162"/>
          <p:cNvSpPr txBox="1"/>
          <p:nvPr>
            <p:ph idx="4294967295" type="body"/>
          </p:nvPr>
        </p:nvSpPr>
        <p:spPr>
          <a:xfrm>
            <a:off x="457200" y="1556792"/>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El elemento ImageView nos permitirá desplegar imágenes en el dispositivo de diferentes maneras.</a:t>
            </a:r>
            <a:endParaRPr/>
          </a:p>
          <a:p>
            <a:pPr indent="-342900" lvl="0" marL="342900" marR="0" rtl="0" algn="just">
              <a:spcBef>
                <a:spcPts val="320"/>
              </a:spcBef>
              <a:spcAft>
                <a:spcPts val="0"/>
              </a:spcAft>
              <a:buClr>
                <a:schemeClr val="dk1"/>
              </a:buClr>
              <a:buSzPts val="1600"/>
              <a:buFont typeface="Arial"/>
              <a:buNone/>
            </a:pPr>
            <a:r>
              <a:rPr b="0" i="0" lang="es-MX" sz="1600" u="none" cap="none" strike="noStrike">
                <a:solidFill>
                  <a:schemeClr val="dk1"/>
                </a:solidFill>
                <a:latin typeface="Arial"/>
                <a:ea typeface="Arial"/>
                <a:cs typeface="Arial"/>
                <a:sym typeface="Arial"/>
              </a:rPr>
              <a:t>Bitmap</a:t>
            </a:r>
            <a:endParaRPr b="0" i="0" sz="1600" u="none" cap="none" strike="noStrike">
              <a:solidFill>
                <a:schemeClr val="dk1"/>
              </a:solidFill>
              <a:latin typeface="Arial"/>
              <a:ea typeface="Arial"/>
              <a:cs typeface="Arial"/>
              <a:sym typeface="Arial"/>
            </a:endParaRPr>
          </a:p>
          <a:p>
            <a:pPr indent="-285750" lvl="1" marL="742950" marR="0" rtl="0" algn="just">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Clase que nos brinda todo tipo de posibilidades y configuraciones para el manejo de imágenes.</a:t>
            </a:r>
            <a:endParaRPr/>
          </a:p>
          <a:p>
            <a:pPr indent="-285750" lvl="1" marL="742950" marR="0" rtl="0" algn="just">
              <a:spcBef>
                <a:spcPts val="240"/>
              </a:spcBef>
              <a:spcAft>
                <a:spcPts val="0"/>
              </a:spcAft>
              <a:buClr>
                <a:schemeClr val="accent2"/>
              </a:buClr>
              <a:buSzPts val="1200"/>
              <a:buFont typeface="Arial"/>
              <a:buChar char="–"/>
            </a:pPr>
            <a:r>
              <a:rPr b="1" i="0" lang="es-MX" sz="1200" u="none" cap="none" strike="noStrike">
                <a:solidFill>
                  <a:schemeClr val="accent2"/>
                </a:solidFill>
                <a:latin typeface="Arial"/>
                <a:ea typeface="Arial"/>
                <a:cs typeface="Arial"/>
                <a:sym typeface="Arial"/>
              </a:rPr>
              <a:t>CreateBitmap: </a:t>
            </a:r>
            <a:r>
              <a:rPr b="0" i="0" lang="es-MX" sz="1200" u="none" cap="none" strike="noStrike">
                <a:solidFill>
                  <a:schemeClr val="dk1"/>
                </a:solidFill>
                <a:latin typeface="Arial"/>
                <a:ea typeface="Arial"/>
                <a:cs typeface="Arial"/>
                <a:sym typeface="Arial"/>
              </a:rPr>
              <a:t>Genera un nuevo bitmap a partir de un bitmap previamente creado, utilizando parámetros para su elaboración (Height, Width).</a:t>
            </a:r>
            <a:endParaRPr/>
          </a:p>
          <a:p>
            <a:pPr indent="-342900" lvl="0" marL="3429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BitmapFactory</a:t>
            </a:r>
            <a:endParaRPr b="0" i="0" sz="1600" u="none" cap="none" strike="noStrike">
              <a:solidFill>
                <a:schemeClr val="dk1"/>
              </a:solidFill>
              <a:latin typeface="Arial"/>
              <a:ea typeface="Arial"/>
              <a:cs typeface="Arial"/>
              <a:sym typeface="Arial"/>
            </a:endParaRPr>
          </a:p>
          <a:p>
            <a:pPr indent="-285750" lvl="1" marL="742950" marR="0" rtl="0" algn="just">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Crea bitmaps a partir de varias distintos recursos, como pueden ser archivos, streams y byte-arrays.</a:t>
            </a:r>
            <a:endParaRPr/>
          </a:p>
          <a:p>
            <a:pPr indent="-342900" lvl="0" marL="3429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BitmapFactory.Options</a:t>
            </a:r>
            <a:endParaRPr b="0" i="0" sz="1600" u="none" cap="none" strike="noStrike">
              <a:solidFill>
                <a:schemeClr val="dk1"/>
              </a:solidFill>
              <a:latin typeface="Arial"/>
              <a:ea typeface="Arial"/>
              <a:cs typeface="Arial"/>
              <a:sym typeface="Arial"/>
            </a:endParaRPr>
          </a:p>
          <a:p>
            <a:pPr indent="-285750" lvl="1" marL="742950" marR="0" rtl="0" algn="just">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Opciones que se pueden configurar a un BitmapFactory para determinar la creación de un nuevo bitmap.</a:t>
            </a:r>
            <a:endParaRPr/>
          </a:p>
          <a:p>
            <a:pPr indent="-285750" lvl="1" marL="742950" marR="0" rtl="0" algn="just">
              <a:spcBef>
                <a:spcPts val="240"/>
              </a:spcBef>
              <a:spcAft>
                <a:spcPts val="0"/>
              </a:spcAft>
              <a:buClr>
                <a:schemeClr val="accent2"/>
              </a:buClr>
              <a:buSzPts val="1200"/>
              <a:buFont typeface="Arial"/>
              <a:buChar char="–"/>
            </a:pPr>
            <a:r>
              <a:rPr b="1" i="0" lang="es-MX" sz="1200" u="none" cap="none" strike="noStrike">
                <a:solidFill>
                  <a:schemeClr val="accent2"/>
                </a:solidFill>
                <a:latin typeface="Arial"/>
                <a:ea typeface="Arial"/>
                <a:cs typeface="Arial"/>
                <a:sym typeface="Arial"/>
              </a:rPr>
              <a:t>inSampleSize:</a:t>
            </a:r>
            <a:r>
              <a:rPr b="0" i="0" lang="es-MX" sz="1200" u="none" cap="none" strike="noStrike">
                <a:solidFill>
                  <a:schemeClr val="accent2"/>
                </a:solidFill>
                <a:latin typeface="Arial"/>
                <a:ea typeface="Arial"/>
                <a:cs typeface="Arial"/>
                <a:sym typeface="Arial"/>
              </a:rPr>
              <a:t>  </a:t>
            </a:r>
            <a:r>
              <a:rPr b="0" i="0" lang="es-MX" sz="1200" u="none" cap="none" strike="noStrike">
                <a:solidFill>
                  <a:schemeClr val="dk1"/>
                </a:solidFill>
                <a:latin typeface="Arial"/>
                <a:ea typeface="Arial"/>
                <a:cs typeface="Arial"/>
                <a:sym typeface="Arial"/>
              </a:rPr>
              <a:t>Si se establece en un valor &gt; 1, se devolverá una imagen mas pequeña a la original con el fin de ahorrar memoria. Si se configura a 4, devuelve una imagen que es ¼ de la anchura / altura de la imagen original. El decodificador utiliza un valor final basado en potencias de 2, cualquier otro valor se redondeará a la fuente más cercana de 2.</a:t>
            </a:r>
            <a:endParaRPr/>
          </a:p>
          <a:p>
            <a:pPr indent="-285750" lvl="1" marL="742950" marR="0" rtl="0" algn="just">
              <a:spcBef>
                <a:spcPts val="240"/>
              </a:spcBef>
              <a:spcAft>
                <a:spcPts val="0"/>
              </a:spcAft>
              <a:buClr>
                <a:schemeClr val="accent2"/>
              </a:buClr>
              <a:buSzPts val="1200"/>
              <a:buFont typeface="Arial"/>
              <a:buChar char="–"/>
            </a:pPr>
            <a:r>
              <a:rPr b="1" i="0" lang="es-MX" sz="1200" u="none" cap="none" strike="noStrike">
                <a:solidFill>
                  <a:schemeClr val="accent2"/>
                </a:solidFill>
                <a:latin typeface="Arial"/>
                <a:ea typeface="Arial"/>
                <a:cs typeface="Arial"/>
                <a:sym typeface="Arial"/>
              </a:rPr>
              <a:t>inJustDecodeBounds: </a:t>
            </a:r>
            <a:r>
              <a:rPr b="0" i="0" lang="es-MX" sz="1200" u="none" cap="none" strike="noStrike">
                <a:solidFill>
                  <a:schemeClr val="dk1"/>
                </a:solidFill>
                <a:latin typeface="Arial"/>
                <a:ea typeface="Arial"/>
                <a:cs typeface="Arial"/>
                <a:sym typeface="Arial"/>
              </a:rPr>
              <a:t>Si se establece en true, el decodificador devolverá null (sin bitmap), sus configuraciones de salida si son configurados, lo que permite poder consultar las configuraciones del bitmap sin tener que asignar la memoria de sus píxeles.</a:t>
            </a:r>
            <a:endParaRPr/>
          </a:p>
          <a:p>
            <a:pPr indent="-342900" lvl="0" marL="3429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BitmapFactory.decodeFile</a:t>
            </a:r>
            <a:endParaRPr b="0" i="0" sz="1600" u="none" cap="none" strike="noStrike">
              <a:solidFill>
                <a:schemeClr val="dk1"/>
              </a:solidFill>
              <a:latin typeface="Arial"/>
              <a:ea typeface="Arial"/>
              <a:cs typeface="Arial"/>
              <a:sym typeface="Arial"/>
            </a:endParaRPr>
          </a:p>
          <a:p>
            <a:pPr indent="-285750" lvl="1" marL="742950" marR="0" rtl="0" algn="just">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Decodifica una ruta de archivo (path) en un bitmap.</a:t>
            </a:r>
            <a:endParaRPr b="0" i="0" sz="1600" u="none" cap="none" strike="noStrike">
              <a:solidFill>
                <a:schemeClr val="dk1"/>
              </a:solidFill>
              <a:latin typeface="Arial"/>
              <a:ea typeface="Arial"/>
              <a:cs typeface="Arial"/>
              <a:sym typeface="Arial"/>
            </a:endParaRPr>
          </a:p>
        </p:txBody>
      </p:sp>
      <p:sp>
        <p:nvSpPr>
          <p:cNvPr id="1103" name="Google Shape;1103;p16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6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Imágenes - 2</a:t>
            </a:r>
            <a:endParaRPr b="0" i="0" sz="3600" u="none" cap="none" strike="noStrike">
              <a:solidFill>
                <a:schemeClr val="lt1"/>
              </a:solidFill>
              <a:latin typeface="Century Gothic"/>
              <a:ea typeface="Century Gothic"/>
              <a:cs typeface="Century Gothic"/>
              <a:sym typeface="Century Gothic"/>
            </a:endParaRPr>
          </a:p>
        </p:txBody>
      </p:sp>
      <p:pic>
        <p:nvPicPr>
          <p:cNvPr id="1109" name="Google Shape;1109;p163"/>
          <p:cNvPicPr preferRelativeResize="0"/>
          <p:nvPr>
            <p:ph idx="1" type="body"/>
          </p:nvPr>
        </p:nvPicPr>
        <p:blipFill rotWithShape="1">
          <a:blip r:embed="rId3">
            <a:alphaModFix/>
          </a:blip>
          <a:srcRect b="0" l="0" r="0" t="0"/>
          <a:stretch/>
        </p:blipFill>
        <p:spPr>
          <a:xfrm>
            <a:off x="457200" y="1600200"/>
            <a:ext cx="8229600" cy="4526100"/>
          </a:xfrm>
          <a:prstGeom prst="rect">
            <a:avLst/>
          </a:prstGeom>
          <a:noFill/>
          <a:ln>
            <a:noFill/>
          </a:ln>
        </p:spPr>
      </p:pic>
      <p:pic>
        <p:nvPicPr>
          <p:cNvPr id="1110" name="Google Shape;1110;p163"/>
          <p:cNvPicPr preferRelativeResize="0"/>
          <p:nvPr/>
        </p:nvPicPr>
        <p:blipFill rotWithShape="1">
          <a:blip r:embed="rId4">
            <a:alphaModFix/>
          </a:blip>
          <a:srcRect b="0" l="0" r="0" t="0"/>
          <a:stretch/>
        </p:blipFill>
        <p:spPr>
          <a:xfrm>
            <a:off x="6444208" y="1772816"/>
            <a:ext cx="2304256" cy="366821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6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Imágenes - 3</a:t>
            </a:r>
            <a:endParaRPr b="0" i="0" sz="3600" u="none" cap="none" strike="noStrike">
              <a:solidFill>
                <a:schemeClr val="lt1"/>
              </a:solidFill>
              <a:latin typeface="Century Gothic"/>
              <a:ea typeface="Century Gothic"/>
              <a:cs typeface="Century Gothic"/>
              <a:sym typeface="Century Gothic"/>
            </a:endParaRPr>
          </a:p>
        </p:txBody>
      </p:sp>
      <p:sp>
        <p:nvSpPr>
          <p:cNvPr id="1116" name="Google Shape;1116;p164"/>
          <p:cNvSpPr txBox="1"/>
          <p:nvPr/>
        </p:nvSpPr>
        <p:spPr>
          <a:xfrm>
            <a:off x="395288" y="1747838"/>
            <a:ext cx="8208962" cy="673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lang="es-MX" sz="1600">
                <a:solidFill>
                  <a:schemeClr val="dk1"/>
                </a:solidFill>
                <a:latin typeface="Arial"/>
                <a:ea typeface="Arial"/>
                <a:cs typeface="Arial"/>
                <a:sym typeface="Arial"/>
              </a:rPr>
              <a:t>ExifInterface</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Clase para leer y escribir Exif tags en archivos JPEG.</a:t>
            </a:r>
            <a:endParaRPr/>
          </a:p>
        </p:txBody>
      </p:sp>
      <p:pic>
        <p:nvPicPr>
          <p:cNvPr id="1117" name="Google Shape;1117;p164"/>
          <p:cNvPicPr preferRelativeResize="0"/>
          <p:nvPr/>
        </p:nvPicPr>
        <p:blipFill rotWithShape="1">
          <a:blip r:embed="rId3">
            <a:alphaModFix/>
          </a:blip>
          <a:srcRect b="0" l="0" r="0" t="0"/>
          <a:stretch/>
        </p:blipFill>
        <p:spPr>
          <a:xfrm>
            <a:off x="1476375" y="2420938"/>
            <a:ext cx="4824413" cy="3513137"/>
          </a:xfrm>
          <a:prstGeom prst="rect">
            <a:avLst/>
          </a:prstGeom>
          <a:noFill/>
          <a:ln>
            <a:noFill/>
          </a:ln>
        </p:spPr>
      </p:pic>
      <p:sp>
        <p:nvSpPr>
          <p:cNvPr id="1118" name="Google Shape;1118;p164"/>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65"/>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Cargando Imágenes Eficientemente</a:t>
            </a:r>
            <a:endParaRPr b="0" i="0" sz="3600" u="none" cap="none" strike="noStrike">
              <a:solidFill>
                <a:schemeClr val="lt1"/>
              </a:solidFill>
              <a:latin typeface="Century Gothic"/>
              <a:ea typeface="Century Gothic"/>
              <a:cs typeface="Century Gothic"/>
              <a:sym typeface="Century Gothic"/>
            </a:endParaRPr>
          </a:p>
        </p:txBody>
      </p:sp>
      <p:sp>
        <p:nvSpPr>
          <p:cNvPr id="1124" name="Google Shape;1124;p165"/>
          <p:cNvSpPr txBox="1"/>
          <p:nvPr/>
        </p:nvSpPr>
        <p:spPr>
          <a:xfrm>
            <a:off x="395288" y="1556792"/>
            <a:ext cx="8208962" cy="489585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lang="es-MX" sz="1600">
                <a:solidFill>
                  <a:schemeClr val="dk1"/>
                </a:solidFill>
                <a:latin typeface="Arial"/>
                <a:ea typeface="Arial"/>
                <a:cs typeface="Arial"/>
                <a:sym typeface="Arial"/>
              </a:rPr>
              <a:t>Al cargar una imagen se debe de tener en cuenta el manejo de la memoria Heap de la aplicación, por lo que siempre es una buena práctica realizar métodos de decodificación de imágenes antes de desplegar la imagen en un objeto ImageView.</a:t>
            </a:r>
            <a:endParaRPr/>
          </a:p>
          <a:p>
            <a:pPr indent="-241300" lvl="0" marL="342900" marR="0" rtl="0" algn="just">
              <a:spcBef>
                <a:spcPts val="32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342900" lvl="0" marL="342900" marR="0" rtl="0" algn="just">
              <a:spcBef>
                <a:spcPts val="320"/>
              </a:spcBef>
              <a:spcAft>
                <a:spcPts val="0"/>
              </a:spcAft>
              <a:buClr>
                <a:schemeClr val="dk1"/>
              </a:buClr>
              <a:buSzPts val="1600"/>
              <a:buFont typeface="Arial"/>
              <a:buChar char="•"/>
            </a:pPr>
            <a:r>
              <a:rPr lang="es-MX" sz="1600">
                <a:solidFill>
                  <a:schemeClr val="dk1"/>
                </a:solidFill>
                <a:latin typeface="Arial"/>
                <a:ea typeface="Arial"/>
                <a:cs typeface="Arial"/>
                <a:sym typeface="Arial"/>
              </a:rPr>
              <a:t>Razones para cargar imágenes eficientemente:</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Memoria Limitada.</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Imágenes mas grandes de lo requerido.</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User Experience (Tiempos de carga).</a:t>
            </a:r>
            <a:endParaRPr/>
          </a:p>
          <a:p>
            <a:pPr indent="-241300" lvl="0" marL="342900" marR="0" rtl="0" algn="just">
              <a:spcBef>
                <a:spcPts val="32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342900" lvl="0" marL="342900" marR="0" rtl="0" algn="just">
              <a:spcBef>
                <a:spcPts val="320"/>
              </a:spcBef>
              <a:spcAft>
                <a:spcPts val="0"/>
              </a:spcAft>
              <a:buClr>
                <a:schemeClr val="dk1"/>
              </a:buClr>
              <a:buSzPts val="1600"/>
              <a:buFont typeface="Arial"/>
              <a:buChar char="•"/>
            </a:pPr>
            <a:r>
              <a:rPr lang="es-MX" sz="1600">
                <a:solidFill>
                  <a:schemeClr val="dk1"/>
                </a:solidFill>
                <a:latin typeface="Arial"/>
                <a:ea typeface="Arial"/>
                <a:cs typeface="Arial"/>
                <a:sym typeface="Arial"/>
              </a:rPr>
              <a:t>Ejemplo:</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Imagen con resolución 2048x1536 (12 MB) + </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InSampleSize 4 = </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Imagen con resolución 512x384 (0.75 MB)</a:t>
            </a:r>
            <a:endParaRPr/>
          </a:p>
          <a:p>
            <a:pPr indent="-241300" lvl="1" marL="8001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just">
              <a:spcBef>
                <a:spcPts val="320"/>
              </a:spcBef>
              <a:spcAft>
                <a:spcPts val="0"/>
              </a:spcAft>
              <a:buClr>
                <a:schemeClr val="dk1"/>
              </a:buClr>
              <a:buSzPts val="1600"/>
              <a:buFont typeface="Arial"/>
              <a:buChar char="•"/>
            </a:pPr>
            <a:r>
              <a:rPr lang="es-MX" sz="1600" u="sng">
                <a:solidFill>
                  <a:schemeClr val="hlink"/>
                </a:solidFill>
                <a:latin typeface="Arial"/>
                <a:ea typeface="Arial"/>
                <a:cs typeface="Arial"/>
                <a:sym typeface="Arial"/>
                <a:hlinkClick r:id="rId3"/>
              </a:rPr>
              <a:t>http://developer.android.com/training/displaying-bitmaps/load-bitmap.html</a:t>
            </a:r>
            <a:endParaRPr sz="1600">
              <a:solidFill>
                <a:schemeClr val="dk1"/>
              </a:solidFill>
              <a:latin typeface="Arial"/>
              <a:ea typeface="Arial"/>
              <a:cs typeface="Arial"/>
              <a:sym typeface="Arial"/>
            </a:endParaRPr>
          </a:p>
          <a:p>
            <a:pPr indent="-241300" lvl="0" marL="342900" marR="0" rtl="0" algn="just">
              <a:spcBef>
                <a:spcPts val="32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sp>
        <p:nvSpPr>
          <p:cNvPr id="1125" name="Google Shape;1125;p16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6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 la Cámara - 1</a:t>
            </a:r>
            <a:endParaRPr b="0" i="0" sz="3600" u="none" cap="none" strike="noStrike">
              <a:solidFill>
                <a:schemeClr val="lt1"/>
              </a:solidFill>
              <a:latin typeface="Century Gothic"/>
              <a:ea typeface="Century Gothic"/>
              <a:cs typeface="Century Gothic"/>
              <a:sym typeface="Century Gothic"/>
            </a:endParaRPr>
          </a:p>
        </p:txBody>
      </p:sp>
      <p:sp>
        <p:nvSpPr>
          <p:cNvPr id="1131" name="Google Shape;1131;p16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Activar el uso de la Cámara en el Manifest.</a:t>
            </a:r>
            <a:endParaRPr/>
          </a:p>
          <a:p>
            <a:pPr indent="-241300" lvl="0" marL="3429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MediaStore</a:t>
            </a:r>
            <a:endParaRPr b="0" i="0" sz="1600" u="none" cap="none" strike="noStrike">
              <a:solidFill>
                <a:schemeClr val="dk1"/>
              </a:solidFill>
              <a:latin typeface="Arial"/>
              <a:ea typeface="Arial"/>
              <a:cs typeface="Arial"/>
              <a:sym typeface="Arial"/>
            </a:endParaRPr>
          </a:p>
          <a:p>
            <a:pPr indent="-285750" lvl="1" marL="742950" marR="0" rtl="0" algn="just">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Contiene información para todos los medios de comunicación disponibles en dispositivos de almacenamiento internos y externos</a:t>
            </a:r>
            <a:endParaRPr/>
          </a:p>
          <a:p>
            <a:pPr indent="-285750" lvl="1" marL="742950" marR="0" rtl="0" algn="just">
              <a:spcBef>
                <a:spcPts val="240"/>
              </a:spcBef>
              <a:spcAft>
                <a:spcPts val="0"/>
              </a:spcAft>
              <a:buClr>
                <a:schemeClr val="accent2"/>
              </a:buClr>
              <a:buSzPts val="1200"/>
              <a:buFont typeface="Arial"/>
              <a:buChar char="–"/>
            </a:pPr>
            <a:r>
              <a:rPr b="1" i="0" lang="es-MX" sz="1200" u="none" cap="none" strike="noStrike">
                <a:solidFill>
                  <a:schemeClr val="accent2"/>
                </a:solidFill>
                <a:latin typeface="Arial"/>
                <a:ea typeface="Arial"/>
                <a:cs typeface="Arial"/>
                <a:sym typeface="Arial"/>
              </a:rPr>
              <a:t>ACTION_IMAGE_CAPTURE:  </a:t>
            </a:r>
            <a:r>
              <a:rPr b="0" i="0" lang="es-MX" sz="1200" u="none" cap="none" strike="noStrike">
                <a:solidFill>
                  <a:schemeClr val="dk1"/>
                </a:solidFill>
                <a:latin typeface="Arial"/>
                <a:ea typeface="Arial"/>
                <a:cs typeface="Arial"/>
                <a:sym typeface="Arial"/>
              </a:rPr>
              <a:t>Se puede enviar para que la cámara nativa capture y regrese una imagen.</a:t>
            </a:r>
            <a:endParaRPr/>
          </a:p>
          <a:p>
            <a:pPr indent="-285750" lvl="1" marL="742950" marR="0" rtl="0" algn="just">
              <a:spcBef>
                <a:spcPts val="240"/>
              </a:spcBef>
              <a:spcAft>
                <a:spcPts val="0"/>
              </a:spcAft>
              <a:buClr>
                <a:schemeClr val="accent2"/>
              </a:buClr>
              <a:buSzPts val="1200"/>
              <a:buFont typeface="Arial"/>
              <a:buChar char="–"/>
            </a:pPr>
            <a:r>
              <a:rPr b="1" i="0" lang="es-MX" sz="1200" u="none" cap="none" strike="noStrike">
                <a:solidFill>
                  <a:schemeClr val="accent2"/>
                </a:solidFill>
                <a:latin typeface="Arial"/>
                <a:ea typeface="Arial"/>
                <a:cs typeface="Arial"/>
                <a:sym typeface="Arial"/>
              </a:rPr>
              <a:t>ACTION_VIDEO_CAPTURE: </a:t>
            </a:r>
            <a:r>
              <a:rPr b="0" i="0" lang="es-MX" sz="1200" u="none" cap="none" strike="noStrike">
                <a:solidFill>
                  <a:schemeClr val="dk1"/>
                </a:solidFill>
                <a:latin typeface="Arial"/>
                <a:ea typeface="Arial"/>
                <a:cs typeface="Arial"/>
                <a:sym typeface="Arial"/>
              </a:rPr>
              <a:t>Se puede enviar para que la cámara nativa capture y regrese un video.</a:t>
            </a:r>
            <a:endParaRPr/>
          </a:p>
          <a:p>
            <a:pPr indent="-285750" lvl="1" marL="742950" marR="0" rtl="0" algn="just">
              <a:spcBef>
                <a:spcPts val="240"/>
              </a:spcBef>
              <a:spcAft>
                <a:spcPts val="0"/>
              </a:spcAft>
              <a:buClr>
                <a:schemeClr val="accent2"/>
              </a:buClr>
              <a:buSzPts val="1200"/>
              <a:buFont typeface="Arial"/>
              <a:buChar char="–"/>
            </a:pPr>
            <a:r>
              <a:rPr b="1" i="0" lang="es-MX" sz="1200" u="none" cap="none" strike="noStrike">
                <a:solidFill>
                  <a:schemeClr val="accent2"/>
                </a:solidFill>
                <a:latin typeface="Arial"/>
                <a:ea typeface="Arial"/>
                <a:cs typeface="Arial"/>
                <a:sym typeface="Arial"/>
              </a:rPr>
              <a:t>EXTRA_OUTPUT: </a:t>
            </a:r>
            <a:r>
              <a:rPr b="0" i="0" lang="es-MX" sz="1200" u="none" cap="none" strike="noStrike">
                <a:solidFill>
                  <a:schemeClr val="dk1"/>
                </a:solidFill>
                <a:latin typeface="Arial"/>
                <a:ea typeface="Arial"/>
                <a:cs typeface="Arial"/>
                <a:sym typeface="Arial"/>
              </a:rPr>
              <a:t>Se utiliza para indicar que en una Uri se guardara una imagen o video solicitado.</a:t>
            </a:r>
            <a:endParaRPr/>
          </a:p>
          <a:p>
            <a:pPr indent="-241300" lvl="0" marL="3429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132" name="Google Shape;1132;p166"/>
          <p:cNvPicPr preferRelativeResize="0"/>
          <p:nvPr/>
        </p:nvPicPr>
        <p:blipFill rotWithShape="1">
          <a:blip r:embed="rId3">
            <a:alphaModFix/>
          </a:blip>
          <a:srcRect b="0" l="0" r="0" t="0"/>
          <a:stretch/>
        </p:blipFill>
        <p:spPr>
          <a:xfrm>
            <a:off x="1403350" y="2205038"/>
            <a:ext cx="6276975" cy="276225"/>
          </a:xfrm>
          <a:prstGeom prst="rect">
            <a:avLst/>
          </a:prstGeom>
          <a:noFill/>
          <a:ln>
            <a:noFill/>
          </a:ln>
        </p:spPr>
      </p:pic>
      <p:pic>
        <p:nvPicPr>
          <p:cNvPr id="1133" name="Google Shape;1133;p166"/>
          <p:cNvPicPr preferRelativeResize="0"/>
          <p:nvPr/>
        </p:nvPicPr>
        <p:blipFill rotWithShape="1">
          <a:blip r:embed="rId4">
            <a:alphaModFix/>
          </a:blip>
          <a:srcRect b="0" l="0" r="0" t="0"/>
          <a:stretch/>
        </p:blipFill>
        <p:spPr>
          <a:xfrm>
            <a:off x="1403350" y="4267200"/>
            <a:ext cx="5867400" cy="160972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6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 la Cámara - 2</a:t>
            </a:r>
            <a:endParaRPr b="0" i="0" sz="3600" u="none" cap="none" strike="noStrike">
              <a:solidFill>
                <a:schemeClr val="lt1"/>
              </a:solidFill>
              <a:latin typeface="Century Gothic"/>
              <a:ea typeface="Century Gothic"/>
              <a:cs typeface="Century Gothic"/>
              <a:sym typeface="Century Gothic"/>
            </a:endParaRPr>
          </a:p>
        </p:txBody>
      </p:sp>
      <p:sp>
        <p:nvSpPr>
          <p:cNvPr id="1139" name="Google Shape;1139;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Se obtiene la fotografía tomada por la aplicación Camera del dispositivo en el onActtvityResult:</a:t>
            </a:r>
            <a:endParaRPr b="0" i="0" sz="1600" u="none" cap="none" strike="noStrike">
              <a:solidFill>
                <a:schemeClr val="dk1"/>
              </a:solidFill>
              <a:latin typeface="Arial"/>
              <a:ea typeface="Arial"/>
              <a:cs typeface="Arial"/>
              <a:sym typeface="Arial"/>
            </a:endParaRPr>
          </a:p>
        </p:txBody>
      </p:sp>
      <p:pic>
        <p:nvPicPr>
          <p:cNvPr id="1140" name="Google Shape;1140;p167"/>
          <p:cNvPicPr preferRelativeResize="0"/>
          <p:nvPr/>
        </p:nvPicPr>
        <p:blipFill rotWithShape="1">
          <a:blip r:embed="rId3">
            <a:alphaModFix/>
          </a:blip>
          <a:srcRect b="0" l="0" r="0" t="0"/>
          <a:stretch/>
        </p:blipFill>
        <p:spPr>
          <a:xfrm>
            <a:off x="790575" y="2352675"/>
            <a:ext cx="7562850" cy="21526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6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1146" name="Google Shape;1146;p168"/>
          <p:cNvPicPr preferRelativeResize="0"/>
          <p:nvPr/>
        </p:nvPicPr>
        <p:blipFill rotWithShape="1">
          <a:blip r:embed="rId3">
            <a:alphaModFix/>
          </a:blip>
          <a:srcRect b="0" l="0" r="0" t="0"/>
          <a:stretch/>
        </p:blipFill>
        <p:spPr>
          <a:xfrm>
            <a:off x="3419872" y="1700808"/>
            <a:ext cx="2226244" cy="3970810"/>
          </a:xfrm>
          <a:prstGeom prst="rect">
            <a:avLst/>
          </a:prstGeom>
          <a:noFill/>
          <a:ln>
            <a:noFill/>
          </a:ln>
        </p:spPr>
      </p:pic>
      <p:sp>
        <p:nvSpPr>
          <p:cNvPr id="1147" name="Google Shape;1147;p16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6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Laboratorio 04:</a:t>
            </a:r>
            <a:endParaRPr b="0" i="0" sz="3600" u="none" cap="none" strike="noStrike">
              <a:solidFill>
                <a:schemeClr val="lt1"/>
              </a:solidFill>
              <a:latin typeface="Century Gothic"/>
              <a:ea typeface="Century Gothic"/>
              <a:cs typeface="Century Gothic"/>
              <a:sym typeface="Century Gothic"/>
            </a:endParaRPr>
          </a:p>
        </p:txBody>
      </p:sp>
      <p:sp>
        <p:nvSpPr>
          <p:cNvPr id="1153" name="Google Shape;1153;p169"/>
          <p:cNvSpPr/>
          <p:nvPr/>
        </p:nvSpPr>
        <p:spPr>
          <a:xfrm>
            <a:off x="1680934" y="3217679"/>
            <a:ext cx="5915402"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Uso de Cámara Nativa</a:t>
            </a:r>
            <a:endParaRPr/>
          </a:p>
        </p:txBody>
      </p:sp>
      <p:sp>
        <p:nvSpPr>
          <p:cNvPr id="1154" name="Google Shape;1154;p16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7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7:</a:t>
            </a:r>
            <a:endParaRPr b="0" i="0" sz="3600" u="none" cap="none" strike="noStrike">
              <a:solidFill>
                <a:schemeClr val="lt1"/>
              </a:solidFill>
              <a:latin typeface="Century Gothic"/>
              <a:ea typeface="Century Gothic"/>
              <a:cs typeface="Century Gothic"/>
              <a:sym typeface="Century Gothic"/>
            </a:endParaRPr>
          </a:p>
        </p:txBody>
      </p:sp>
      <p:sp>
        <p:nvSpPr>
          <p:cNvPr id="1160" name="Google Shape;1160;p170"/>
          <p:cNvSpPr/>
          <p:nvPr/>
        </p:nvSpPr>
        <p:spPr>
          <a:xfrm>
            <a:off x="2490340" y="1556792"/>
            <a:ext cx="4163319"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Interacción con</a:t>
            </a:r>
            <a:endParaRPr/>
          </a:p>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GPS y Mapas</a:t>
            </a:r>
            <a:endParaRPr/>
          </a:p>
        </p:txBody>
      </p:sp>
      <p:pic>
        <p:nvPicPr>
          <p:cNvPr descr="D:\Cursos\Repositorio\Curso de Android Nativo Básico\Archivos de Soporte\Imagenes de Presentación\gps_mapas.png" id="1161" name="Google Shape;1161;p170"/>
          <p:cNvPicPr preferRelativeResize="0"/>
          <p:nvPr/>
        </p:nvPicPr>
        <p:blipFill rotWithShape="1">
          <a:blip r:embed="rId3">
            <a:alphaModFix/>
          </a:blip>
          <a:srcRect b="0" l="0" r="0" t="0"/>
          <a:stretch/>
        </p:blipFill>
        <p:spPr>
          <a:xfrm>
            <a:off x="1763688" y="2924944"/>
            <a:ext cx="5715000" cy="3048000"/>
          </a:xfrm>
          <a:prstGeom prst="rect">
            <a:avLst/>
          </a:prstGeom>
          <a:noFill/>
          <a:ln>
            <a:noFill/>
          </a:ln>
        </p:spPr>
      </p:pic>
      <p:sp>
        <p:nvSpPr>
          <p:cNvPr id="1162" name="Google Shape;1162;p17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7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Google Play Services – 1</a:t>
            </a:r>
            <a:endParaRPr b="0" i="0" sz="3600" u="none" cap="none" strike="noStrike">
              <a:solidFill>
                <a:schemeClr val="lt1"/>
              </a:solidFill>
              <a:latin typeface="Century Gothic"/>
              <a:ea typeface="Century Gothic"/>
              <a:cs typeface="Century Gothic"/>
              <a:sym typeface="Century Gothic"/>
            </a:endParaRPr>
          </a:p>
        </p:txBody>
      </p:sp>
      <p:sp>
        <p:nvSpPr>
          <p:cNvPr id="1168" name="Google Shape;1168;p171"/>
          <p:cNvSpPr txBox="1"/>
          <p:nvPr/>
        </p:nvSpPr>
        <p:spPr>
          <a:xfrm>
            <a:off x="395288" y="1700808"/>
            <a:ext cx="8229600" cy="35877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s-MX" sz="2000">
                <a:solidFill>
                  <a:schemeClr val="dk1"/>
                </a:solidFill>
                <a:latin typeface="Arial"/>
                <a:ea typeface="Arial"/>
                <a:cs typeface="Arial"/>
                <a:sym typeface="Arial"/>
              </a:rPr>
              <a:t>Instalar los Google Play Services.</a:t>
            </a:r>
            <a:endParaRPr/>
          </a:p>
        </p:txBody>
      </p:sp>
      <p:pic>
        <p:nvPicPr>
          <p:cNvPr id="1169" name="Google Shape;1169;p171"/>
          <p:cNvPicPr preferRelativeResize="0"/>
          <p:nvPr/>
        </p:nvPicPr>
        <p:blipFill rotWithShape="1">
          <a:blip r:embed="rId3">
            <a:alphaModFix/>
          </a:blip>
          <a:srcRect b="0" l="0" r="0" t="0"/>
          <a:stretch/>
        </p:blipFill>
        <p:spPr>
          <a:xfrm>
            <a:off x="1331913" y="2132856"/>
            <a:ext cx="5672137" cy="3930650"/>
          </a:xfrm>
          <a:prstGeom prst="rect">
            <a:avLst/>
          </a:prstGeom>
          <a:noFill/>
          <a:ln>
            <a:noFill/>
          </a:ln>
        </p:spPr>
      </p:pic>
      <p:sp>
        <p:nvSpPr>
          <p:cNvPr id="1170" name="Google Shape;1170;p17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Kernel de Linux</a:t>
            </a:r>
            <a:endParaRPr/>
          </a:p>
        </p:txBody>
      </p:sp>
      <p:sp>
        <p:nvSpPr>
          <p:cNvPr id="176" name="Google Shape;176;p2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Basado en el Kernel de Linux v2.6 (3 para versiones actuales), similar al que incluye Ubuntu, adaptado a características de hardware para dispositivos móviles.</a:t>
            </a:r>
            <a:endParaRPr/>
          </a:p>
          <a:p>
            <a:pPr indent="-342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No se accede directamente a esta capa, se usan librerías en capas superiores.</a:t>
            </a:r>
            <a:endParaRPr/>
          </a:p>
          <a:p>
            <a:pPr indent="-285750" lvl="1" marL="74295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Ventaja: No necesitamos conocer las características específicas de cada teléfono, el driver del fabricante nos facilita la tarea y estandariza las funciones a utilizar.</a:t>
            </a:r>
            <a:endParaRPr/>
          </a:p>
          <a:p>
            <a:pPr indent="-285750" lvl="1" marL="74295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Encargado de gestionar recursos del teléfono (procesos, energía, memoria, networking).</a:t>
            </a:r>
            <a:endParaRPr/>
          </a:p>
          <a:p>
            <a:pPr indent="-342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72"/>
          <p:cNvPicPr preferRelativeResize="0"/>
          <p:nvPr/>
        </p:nvPicPr>
        <p:blipFill rotWithShape="1">
          <a:blip r:embed="rId3">
            <a:alphaModFix/>
          </a:blip>
          <a:srcRect b="0" l="0" r="0" t="0"/>
          <a:stretch/>
        </p:blipFill>
        <p:spPr>
          <a:xfrm>
            <a:off x="214282" y="2357430"/>
            <a:ext cx="8659610" cy="3143272"/>
          </a:xfrm>
          <a:prstGeom prst="rect">
            <a:avLst/>
          </a:prstGeom>
          <a:noFill/>
          <a:ln>
            <a:noFill/>
          </a:ln>
        </p:spPr>
      </p:pic>
      <p:sp>
        <p:nvSpPr>
          <p:cNvPr id="1176" name="Google Shape;1176;p172"/>
          <p:cNvSpPr txBox="1"/>
          <p:nvPr/>
        </p:nvSpPr>
        <p:spPr>
          <a:xfrm>
            <a:off x="395536" y="1628801"/>
            <a:ext cx="8424614" cy="792088"/>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lang="es-MX" sz="2000">
                <a:solidFill>
                  <a:schemeClr val="dk1"/>
                </a:solidFill>
                <a:latin typeface="Arial"/>
                <a:ea typeface="Arial"/>
                <a:cs typeface="Arial"/>
                <a:sym typeface="Arial"/>
              </a:rPr>
              <a:t>Agrega la librería de Google Services.</a:t>
            </a:r>
            <a:endParaRPr/>
          </a:p>
          <a:p>
            <a:pPr indent="-215900" lvl="0" marL="342900" marR="0" rtl="0" algn="just">
              <a:spcBef>
                <a:spcPts val="40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1177" name="Google Shape;1177;p17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Google Play Services – 2</a:t>
            </a:r>
            <a:endParaRPr b="0" i="0" sz="3600" u="none" cap="none" strike="noStrike">
              <a:solidFill>
                <a:schemeClr val="lt1"/>
              </a:solidFill>
              <a:latin typeface="Century Gothic"/>
              <a:ea typeface="Century Gothic"/>
              <a:cs typeface="Century Gothic"/>
              <a:sym typeface="Century Gothic"/>
            </a:endParaRPr>
          </a:p>
        </p:txBody>
      </p:sp>
      <p:sp>
        <p:nvSpPr>
          <p:cNvPr id="1178" name="Google Shape;1178;p172"/>
          <p:cNvSpPr/>
          <p:nvPr/>
        </p:nvSpPr>
        <p:spPr>
          <a:xfrm>
            <a:off x="1857356" y="4071942"/>
            <a:ext cx="6840760" cy="288032"/>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1179" name="Google Shape;1179;p17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173"/>
          <p:cNvPicPr preferRelativeResize="0"/>
          <p:nvPr/>
        </p:nvPicPr>
        <p:blipFill rotWithShape="1">
          <a:blip r:embed="rId3">
            <a:alphaModFix/>
          </a:blip>
          <a:srcRect b="0" l="0" r="0" t="0"/>
          <a:stretch/>
        </p:blipFill>
        <p:spPr>
          <a:xfrm>
            <a:off x="785786" y="3429000"/>
            <a:ext cx="7500990" cy="2416184"/>
          </a:xfrm>
          <a:prstGeom prst="rect">
            <a:avLst/>
          </a:prstGeom>
          <a:noFill/>
          <a:ln>
            <a:noFill/>
          </a:ln>
        </p:spPr>
      </p:pic>
      <p:sp>
        <p:nvSpPr>
          <p:cNvPr id="1185" name="Google Shape;1185;p173"/>
          <p:cNvSpPr txBox="1"/>
          <p:nvPr/>
        </p:nvSpPr>
        <p:spPr>
          <a:xfrm>
            <a:off x="323850" y="1700809"/>
            <a:ext cx="8136582" cy="237589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s-MX" sz="2000">
                <a:solidFill>
                  <a:schemeClr val="dk1"/>
                </a:solidFill>
                <a:latin typeface="Arial"/>
                <a:ea typeface="Arial"/>
                <a:cs typeface="Arial"/>
                <a:sym typeface="Arial"/>
              </a:rPr>
              <a:t>Google Maps se basa en la utilización de la librería de soporte v4 para implementar “fragments” que sean soportados por las versiones anteriores a la 3.0 de Android, la librería es “android-support-v4.jar” y esta incluida en la librería “appcompat-v7” de nuestro proyecto.</a:t>
            </a:r>
            <a:endParaRPr/>
          </a:p>
          <a:p>
            <a:pPr indent="-215900" lvl="0" marL="342900" marR="0" rtl="0" algn="just">
              <a:spcBef>
                <a:spcPts val="40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1186" name="Google Shape;1186;p17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Google Play Services – 3</a:t>
            </a:r>
            <a:endParaRPr b="0" i="0" sz="3600" u="none" cap="none" strike="noStrike">
              <a:solidFill>
                <a:schemeClr val="lt1"/>
              </a:solidFill>
              <a:latin typeface="Century Gothic"/>
              <a:ea typeface="Century Gothic"/>
              <a:cs typeface="Century Gothic"/>
              <a:sym typeface="Century Gothic"/>
            </a:endParaRPr>
          </a:p>
        </p:txBody>
      </p:sp>
      <p:sp>
        <p:nvSpPr>
          <p:cNvPr id="1187" name="Google Shape;1187;p173"/>
          <p:cNvSpPr/>
          <p:nvPr/>
        </p:nvSpPr>
        <p:spPr>
          <a:xfrm>
            <a:off x="1643042" y="4572008"/>
            <a:ext cx="6912768" cy="216024"/>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1188" name="Google Shape;1188;p17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74"/>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Generación de Android API Key – 1</a:t>
            </a:r>
            <a:endParaRPr b="0" i="0" sz="3600" u="none" cap="none" strike="noStrike">
              <a:solidFill>
                <a:schemeClr val="lt1"/>
              </a:solidFill>
              <a:latin typeface="Century Gothic"/>
              <a:ea typeface="Century Gothic"/>
              <a:cs typeface="Century Gothic"/>
              <a:sym typeface="Century Gothic"/>
            </a:endParaRPr>
          </a:p>
        </p:txBody>
      </p:sp>
      <p:sp>
        <p:nvSpPr>
          <p:cNvPr id="1194" name="Google Shape;1194;p17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Acceder a </a:t>
            </a:r>
            <a:r>
              <a:rPr b="0" i="0" lang="es-MX" sz="2000" u="sng" cap="none" strike="noStrike">
                <a:solidFill>
                  <a:schemeClr val="hlink"/>
                </a:solidFill>
                <a:latin typeface="Arial"/>
                <a:ea typeface="Arial"/>
                <a:cs typeface="Arial"/>
                <a:sym typeface="Arial"/>
                <a:hlinkClick r:id="rId3"/>
              </a:rPr>
              <a:t>https://console.developers.google.com/project</a:t>
            </a:r>
            <a:endParaRPr b="0" i="0" sz="20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195" name="Google Shape;1195;p174"/>
          <p:cNvPicPr preferRelativeResize="0"/>
          <p:nvPr/>
        </p:nvPicPr>
        <p:blipFill rotWithShape="1">
          <a:blip r:embed="rId4">
            <a:alphaModFix/>
          </a:blip>
          <a:srcRect b="0" l="0" r="0" t="0"/>
          <a:stretch/>
        </p:blipFill>
        <p:spPr>
          <a:xfrm>
            <a:off x="1071538" y="2428868"/>
            <a:ext cx="6968512" cy="3071834"/>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75"/>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Generación de Android API Key – 2</a:t>
            </a:r>
            <a:endParaRPr b="0" i="0" sz="3600" u="none" cap="none" strike="noStrike">
              <a:solidFill>
                <a:schemeClr val="lt1"/>
              </a:solidFill>
              <a:latin typeface="Century Gothic"/>
              <a:ea typeface="Century Gothic"/>
              <a:cs typeface="Century Gothic"/>
              <a:sym typeface="Century Gothic"/>
            </a:endParaRPr>
          </a:p>
        </p:txBody>
      </p:sp>
      <p:sp>
        <p:nvSpPr>
          <p:cNvPr id="1201" name="Google Shape;1201;p17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Se dará click en CREAR PROYECTO de la pantalla principal de consola de developers para configurar el nombre del proyecto en la pantalla siguiente.</a:t>
            </a:r>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54000" lvl="0" marL="342900" marR="0" rtl="0" algn="l">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202" name="Google Shape;1202;p175"/>
          <p:cNvPicPr preferRelativeResize="0"/>
          <p:nvPr/>
        </p:nvPicPr>
        <p:blipFill rotWithShape="1">
          <a:blip r:embed="rId3">
            <a:alphaModFix/>
          </a:blip>
          <a:srcRect b="0" l="0" r="0" t="0"/>
          <a:stretch/>
        </p:blipFill>
        <p:spPr>
          <a:xfrm>
            <a:off x="1691680" y="2996952"/>
            <a:ext cx="5908005" cy="2592288"/>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76"/>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Generación de Android API Key – 3</a:t>
            </a:r>
            <a:endParaRPr b="0" i="0" sz="3600" u="none" cap="none" strike="noStrike">
              <a:solidFill>
                <a:schemeClr val="lt1"/>
              </a:solidFill>
              <a:latin typeface="Century Gothic"/>
              <a:ea typeface="Century Gothic"/>
              <a:cs typeface="Century Gothic"/>
              <a:sym typeface="Century Gothic"/>
            </a:endParaRPr>
          </a:p>
        </p:txBody>
      </p:sp>
      <p:sp>
        <p:nvSpPr>
          <p:cNvPr id="1208" name="Google Shape;1208;p17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El siguiente paso será dar click en el panel principal sobre la aplicación que recién creamos y nos dirigimos a la pestaña de API’s buscamos la opción “Google Maps Android API” y la activamos.</a:t>
            </a:r>
            <a:endParaRPr/>
          </a:p>
        </p:txBody>
      </p:sp>
      <p:pic>
        <p:nvPicPr>
          <p:cNvPr id="1209" name="Google Shape;1209;p176"/>
          <p:cNvPicPr preferRelativeResize="0"/>
          <p:nvPr/>
        </p:nvPicPr>
        <p:blipFill rotWithShape="1">
          <a:blip r:embed="rId3">
            <a:alphaModFix/>
          </a:blip>
          <a:srcRect b="0" l="0" r="0" t="0"/>
          <a:stretch/>
        </p:blipFill>
        <p:spPr>
          <a:xfrm>
            <a:off x="179512" y="3140968"/>
            <a:ext cx="8794076" cy="2232248"/>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77"/>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Generación de Android API Key – 4</a:t>
            </a:r>
            <a:endParaRPr b="0" i="0" sz="3600" u="none" cap="none" strike="noStrike">
              <a:solidFill>
                <a:schemeClr val="lt1"/>
              </a:solidFill>
              <a:latin typeface="Century Gothic"/>
              <a:ea typeface="Century Gothic"/>
              <a:cs typeface="Century Gothic"/>
              <a:sym typeface="Century Gothic"/>
            </a:endParaRPr>
          </a:p>
        </p:txBody>
      </p:sp>
      <p:sp>
        <p:nvSpPr>
          <p:cNvPr id="1215" name="Google Shape;1215;p17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Posteriormente nos posicionaremos en la pestaña llamada “Credenciales” para dar click sobre el botón “AÑADIR CREDENCIALES”, seleccionando posteriormente en esa ventana “Clave de Android”.</a:t>
            </a:r>
            <a:endParaRPr/>
          </a:p>
        </p:txBody>
      </p:sp>
      <p:pic>
        <p:nvPicPr>
          <p:cNvPr id="1216" name="Google Shape;1216;p177"/>
          <p:cNvPicPr preferRelativeResize="0"/>
          <p:nvPr/>
        </p:nvPicPr>
        <p:blipFill rotWithShape="1">
          <a:blip r:embed="rId3">
            <a:alphaModFix/>
          </a:blip>
          <a:srcRect b="0" l="0" r="0" t="0"/>
          <a:stretch/>
        </p:blipFill>
        <p:spPr>
          <a:xfrm>
            <a:off x="1547664" y="3140968"/>
            <a:ext cx="5912145" cy="2016224"/>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78"/>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Generación de Android API Key – 5</a:t>
            </a:r>
            <a:endParaRPr b="0" i="0" sz="3600" u="none" cap="none" strike="noStrike">
              <a:solidFill>
                <a:schemeClr val="lt1"/>
              </a:solidFill>
              <a:latin typeface="Century Gothic"/>
              <a:ea typeface="Century Gothic"/>
              <a:cs typeface="Century Gothic"/>
              <a:sym typeface="Century Gothic"/>
            </a:endParaRPr>
          </a:p>
        </p:txBody>
      </p:sp>
      <p:sp>
        <p:nvSpPr>
          <p:cNvPr id="1222" name="Google Shape;1222;p17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Paso siguiente obtendremos la huella sha1 del certificado con el que estamos compilando nuestra aplicación “debug.keystore” o en su defecto la keystore de distribución que generemos para la firma de nuestras aplicaciones.</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79"/>
          <p:cNvSpPr txBox="1"/>
          <p:nvPr/>
        </p:nvSpPr>
        <p:spPr>
          <a:xfrm>
            <a:off x="374650" y="1773238"/>
            <a:ext cx="8229600" cy="18716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Char char="•"/>
            </a:pPr>
            <a:r>
              <a:rPr lang="es-MX" sz="1800">
                <a:solidFill>
                  <a:schemeClr val="dk1"/>
                </a:solidFill>
                <a:latin typeface="Arial"/>
                <a:ea typeface="Arial"/>
                <a:cs typeface="Arial"/>
                <a:sym typeface="Arial"/>
              </a:rPr>
              <a:t>Obtención de SHA1 fingerprint de manera manual.</a:t>
            </a:r>
            <a:endParaRPr sz="1800">
              <a:solidFill>
                <a:schemeClr val="dk1"/>
              </a:solidFill>
              <a:latin typeface="Arial"/>
              <a:ea typeface="Arial"/>
              <a:cs typeface="Arial"/>
              <a:sym typeface="Arial"/>
            </a:endParaRPr>
          </a:p>
          <a:p>
            <a:pPr indent="-342900" lvl="1" marL="800100" marR="0" rtl="0" algn="l">
              <a:spcBef>
                <a:spcPts val="360"/>
              </a:spcBef>
              <a:spcAft>
                <a:spcPts val="0"/>
              </a:spcAft>
              <a:buClr>
                <a:schemeClr val="accent2"/>
              </a:buClr>
              <a:buSzPts val="1800"/>
              <a:buFont typeface="Arial"/>
              <a:buChar char="•"/>
            </a:pPr>
            <a:r>
              <a:rPr b="1" i="0" lang="es-MX" sz="1800" u="none" cap="none" strike="noStrike">
                <a:solidFill>
                  <a:schemeClr val="accent2"/>
                </a:solidFill>
                <a:latin typeface="Arial"/>
                <a:ea typeface="Arial"/>
                <a:cs typeface="Arial"/>
                <a:sym typeface="Arial"/>
              </a:rPr>
              <a:t>Keytool:</a:t>
            </a:r>
            <a:r>
              <a:rPr b="0" i="0" lang="es-MX" sz="1800" u="none" cap="none" strike="noStrike">
                <a:solidFill>
                  <a:schemeClr val="dk1"/>
                </a:solidFill>
                <a:latin typeface="Arial"/>
                <a:ea typeface="Arial"/>
                <a:cs typeface="Arial"/>
                <a:sym typeface="Arial"/>
              </a:rPr>
              <a:t> Se localiza en la carpeta de Java</a:t>
            </a:r>
            <a:endParaRPr/>
          </a:p>
          <a:p>
            <a:pPr indent="-342900" lvl="2" marL="1257300" marR="0" rtl="0" algn="l">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C:\Program Files (x86)\Java\jre7\bin</a:t>
            </a:r>
            <a:endParaRPr b="0" i="0" sz="1800" u="none" cap="none" strike="noStrike">
              <a:solidFill>
                <a:schemeClr val="dk1"/>
              </a:solidFill>
              <a:latin typeface="Arial"/>
              <a:ea typeface="Arial"/>
              <a:cs typeface="Arial"/>
              <a:sym typeface="Arial"/>
            </a:endParaRPr>
          </a:p>
          <a:p>
            <a:pPr indent="-342900" lvl="1" marL="800100" marR="0" rtl="0" algn="l">
              <a:spcBef>
                <a:spcPts val="360"/>
              </a:spcBef>
              <a:spcAft>
                <a:spcPts val="0"/>
              </a:spcAft>
              <a:buClr>
                <a:schemeClr val="accent2"/>
              </a:buClr>
              <a:buSzPts val="1800"/>
              <a:buFont typeface="Arial"/>
              <a:buChar char="•"/>
            </a:pPr>
            <a:r>
              <a:rPr b="1" i="0" lang="es-MX" sz="1800" u="none" cap="none" strike="noStrike">
                <a:solidFill>
                  <a:schemeClr val="accent2"/>
                </a:solidFill>
                <a:latin typeface="Arial"/>
                <a:ea typeface="Arial"/>
                <a:cs typeface="Arial"/>
                <a:sym typeface="Arial"/>
              </a:rPr>
              <a:t>debug.keystore:</a:t>
            </a:r>
            <a:r>
              <a:rPr b="0" i="0" lang="es-MX" sz="1800" u="none" cap="none" strike="noStrike">
                <a:solidFill>
                  <a:schemeClr val="dk1"/>
                </a:solidFill>
                <a:latin typeface="Arial"/>
                <a:ea typeface="Arial"/>
                <a:cs typeface="Arial"/>
                <a:sym typeface="Arial"/>
              </a:rPr>
              <a:t> Se localiza en la carpeta .android que se encuentra en la carpeta del usuario.</a:t>
            </a:r>
            <a:endParaRPr/>
          </a:p>
          <a:p>
            <a:pPr indent="-342900" lvl="2" marL="1257300" marR="0" rtl="0" algn="l">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C:\Users\Admin\.android\debug.keystore </a:t>
            </a:r>
            <a:endParaRPr b="0" i="0" sz="1800" u="none" cap="none" strike="noStrike">
              <a:solidFill>
                <a:schemeClr val="dk1"/>
              </a:solidFill>
              <a:latin typeface="Arial"/>
              <a:ea typeface="Arial"/>
              <a:cs typeface="Arial"/>
              <a:sym typeface="Arial"/>
            </a:endParaRPr>
          </a:p>
          <a:p>
            <a:pPr indent="-241300" lvl="2" marL="12573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228" name="Google Shape;1228;p179"/>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Generación de Android API Key – 7</a:t>
            </a:r>
            <a:endParaRPr b="0" i="0" sz="3600" u="none" cap="none" strike="noStrike">
              <a:solidFill>
                <a:schemeClr val="lt1"/>
              </a:solidFill>
              <a:latin typeface="Century Gothic"/>
              <a:ea typeface="Century Gothic"/>
              <a:cs typeface="Century Gothic"/>
              <a:sym typeface="Century Gothic"/>
            </a:endParaRPr>
          </a:p>
        </p:txBody>
      </p:sp>
      <p:pic>
        <p:nvPicPr>
          <p:cNvPr id="1229" name="Google Shape;1229;p179"/>
          <p:cNvPicPr preferRelativeResize="0"/>
          <p:nvPr/>
        </p:nvPicPr>
        <p:blipFill rotWithShape="1">
          <a:blip r:embed="rId3">
            <a:alphaModFix/>
          </a:blip>
          <a:srcRect b="0" l="0" r="0" t="0"/>
          <a:stretch/>
        </p:blipFill>
        <p:spPr>
          <a:xfrm>
            <a:off x="1907704" y="4941168"/>
            <a:ext cx="5305425" cy="266700"/>
          </a:xfrm>
          <a:prstGeom prst="rect">
            <a:avLst/>
          </a:prstGeom>
          <a:noFill/>
          <a:ln>
            <a:noFill/>
          </a:ln>
        </p:spPr>
      </p:pic>
      <p:pic>
        <p:nvPicPr>
          <p:cNvPr id="1230" name="Google Shape;1230;p179"/>
          <p:cNvPicPr preferRelativeResize="0"/>
          <p:nvPr/>
        </p:nvPicPr>
        <p:blipFill rotWithShape="1">
          <a:blip r:embed="rId4">
            <a:alphaModFix/>
          </a:blip>
          <a:srcRect b="0" l="0" r="0" t="0"/>
          <a:stretch/>
        </p:blipFill>
        <p:spPr>
          <a:xfrm>
            <a:off x="56009" y="4149080"/>
            <a:ext cx="8980487" cy="323850"/>
          </a:xfrm>
          <a:prstGeom prst="rect">
            <a:avLst/>
          </a:prstGeom>
          <a:noFill/>
          <a:ln>
            <a:noFill/>
          </a:ln>
        </p:spPr>
      </p:pic>
      <p:sp>
        <p:nvSpPr>
          <p:cNvPr id="1231" name="Google Shape;1231;p17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80"/>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Generación de Android API Key – 8</a:t>
            </a:r>
            <a:endParaRPr b="0" i="0" sz="3600" u="none" cap="none" strike="noStrike">
              <a:solidFill>
                <a:schemeClr val="lt1"/>
              </a:solidFill>
              <a:latin typeface="Century Gothic"/>
              <a:ea typeface="Century Gothic"/>
              <a:cs typeface="Century Gothic"/>
              <a:sym typeface="Century Gothic"/>
            </a:endParaRPr>
          </a:p>
        </p:txBody>
      </p:sp>
      <p:sp>
        <p:nvSpPr>
          <p:cNvPr id="1237" name="Google Shape;1237;p18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Una vez que obtengamos la huella SHA1 de nuestro certificado lo colocaremos en la consola de developers en la pestaña “Credentials” que abrimos previamente.</a:t>
            </a:r>
            <a:endParaRPr/>
          </a:p>
          <a:p>
            <a:pPr indent="-228600" lvl="0" marL="342900" marR="0" rtl="0" algn="just">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Colocaremos la huella sha1 con un separador y el nombre del package de nuestro proyecto.</a:t>
            </a:r>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81"/>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Generación de Android API Key – 9</a:t>
            </a:r>
            <a:endParaRPr b="0" i="0" sz="3600" u="none" cap="none" strike="noStrike">
              <a:solidFill>
                <a:schemeClr val="lt1"/>
              </a:solidFill>
              <a:latin typeface="Century Gothic"/>
              <a:ea typeface="Century Gothic"/>
              <a:cs typeface="Century Gothic"/>
              <a:sym typeface="Century Gothic"/>
            </a:endParaRPr>
          </a:p>
        </p:txBody>
      </p:sp>
      <p:sp>
        <p:nvSpPr>
          <p:cNvPr id="1243" name="Google Shape;1243;p18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241300" lvl="0" marL="34290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244" name="Google Shape;1244;p181"/>
          <p:cNvPicPr preferRelativeResize="0"/>
          <p:nvPr/>
        </p:nvPicPr>
        <p:blipFill rotWithShape="1">
          <a:blip r:embed="rId3">
            <a:alphaModFix/>
          </a:blip>
          <a:srcRect b="0" l="0" r="0" t="0"/>
          <a:stretch/>
        </p:blipFill>
        <p:spPr>
          <a:xfrm>
            <a:off x="1357290" y="1583495"/>
            <a:ext cx="6572296" cy="42029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Librerías</a:t>
            </a:r>
            <a:endParaRPr/>
          </a:p>
        </p:txBody>
      </p:sp>
      <p:sp>
        <p:nvSpPr>
          <p:cNvPr id="182" name="Google Shape;182;p29"/>
          <p:cNvSpPr txBox="1"/>
          <p:nvPr>
            <p:ph idx="4294967295" type="body"/>
          </p:nvPr>
        </p:nvSpPr>
        <p:spPr>
          <a:xfrm>
            <a:off x="457200" y="1350963"/>
            <a:ext cx="8229600" cy="4525962"/>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Bibliotecas nativas de Android, escritas en C / C++. Normalmente hechas por el fabricante, están pre-instaladas en cada dispositivo.</a:t>
            </a:r>
            <a:endParaRPr/>
          </a:p>
          <a:p>
            <a:pPr indent="-342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Brindan funcionalidad a las aplicaciones sobre tareas repetitivas, garantizando que se lleven a cabo de la manera más eficiente.</a:t>
            </a:r>
            <a:endParaRPr/>
          </a:p>
          <a:p>
            <a:pPr indent="-342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320"/>
              </a:spcBef>
              <a:spcAft>
                <a:spcPts val="0"/>
              </a:spcAft>
              <a:buClr>
                <a:srgbClr val="1F5FA0"/>
              </a:buClr>
              <a:buSzPts val="1600"/>
              <a:buFont typeface="Arial"/>
              <a:buChar char="–"/>
            </a:pPr>
            <a:r>
              <a:rPr b="1" i="0" lang="es-MX" sz="1600" u="none" cap="none" strike="noStrike">
                <a:solidFill>
                  <a:srgbClr val="1F5FA0"/>
                </a:solidFill>
                <a:latin typeface="Arial"/>
                <a:ea typeface="Arial"/>
                <a:cs typeface="Arial"/>
                <a:sym typeface="Arial"/>
              </a:rPr>
              <a:t>OpenGL:</a:t>
            </a:r>
            <a:r>
              <a:rPr b="0" i="0" lang="es-MX" sz="1600" u="none" cap="none" strike="noStrike">
                <a:solidFill>
                  <a:schemeClr val="dk1"/>
                </a:solidFill>
                <a:latin typeface="Arial"/>
                <a:ea typeface="Arial"/>
                <a:cs typeface="Arial"/>
                <a:sym typeface="Arial"/>
              </a:rPr>
              <a:t> Motor Gráfico.</a:t>
            </a:r>
            <a:endParaRPr/>
          </a:p>
          <a:p>
            <a:pPr indent="-285750" lvl="1" marL="742950" marR="0" rtl="0" algn="l">
              <a:spcBef>
                <a:spcPts val="320"/>
              </a:spcBef>
              <a:spcAft>
                <a:spcPts val="0"/>
              </a:spcAft>
              <a:buClr>
                <a:srgbClr val="1F5FA0"/>
              </a:buClr>
              <a:buSzPts val="1600"/>
              <a:buFont typeface="Arial"/>
              <a:buChar char="–"/>
            </a:pPr>
            <a:r>
              <a:rPr b="1" i="0" lang="es-MX" sz="1600" u="none" cap="none" strike="noStrike">
                <a:solidFill>
                  <a:srgbClr val="1F5FA0"/>
                </a:solidFill>
                <a:latin typeface="Arial"/>
                <a:ea typeface="Arial"/>
                <a:cs typeface="Arial"/>
                <a:sym typeface="Arial"/>
              </a:rPr>
              <a:t>Bibliotecas Multimedia: </a:t>
            </a:r>
            <a:r>
              <a:rPr b="0" i="0" lang="es-MX" sz="1600" u="none" cap="none" strike="noStrike">
                <a:solidFill>
                  <a:schemeClr val="dk1"/>
                </a:solidFill>
                <a:latin typeface="Arial"/>
                <a:ea typeface="Arial"/>
                <a:cs typeface="Arial"/>
                <a:sym typeface="Arial"/>
              </a:rPr>
              <a:t>Formatos de Audio, Imagen y Video.</a:t>
            </a:r>
            <a:endParaRPr/>
          </a:p>
          <a:p>
            <a:pPr indent="-285750" lvl="1" marL="742950" marR="0" rtl="0" algn="l">
              <a:spcBef>
                <a:spcPts val="320"/>
              </a:spcBef>
              <a:spcAft>
                <a:spcPts val="0"/>
              </a:spcAft>
              <a:buClr>
                <a:srgbClr val="1F5FA0"/>
              </a:buClr>
              <a:buSzPts val="1600"/>
              <a:buFont typeface="Arial"/>
              <a:buChar char="–"/>
            </a:pPr>
            <a:r>
              <a:rPr b="1" i="0" lang="es-MX" sz="1600" u="none" cap="none" strike="noStrike">
                <a:solidFill>
                  <a:srgbClr val="1F5FA0"/>
                </a:solidFill>
                <a:latin typeface="Arial"/>
                <a:ea typeface="Arial"/>
                <a:cs typeface="Arial"/>
                <a:sym typeface="Arial"/>
              </a:rPr>
              <a:t>SSL (Secure Socket Layer): </a:t>
            </a:r>
            <a:r>
              <a:rPr b="0" i="0" lang="es-MX" sz="1600" u="none" cap="none" strike="noStrike">
                <a:solidFill>
                  <a:schemeClr val="dk1"/>
                </a:solidFill>
                <a:latin typeface="Arial"/>
                <a:ea typeface="Arial"/>
                <a:cs typeface="Arial"/>
                <a:sym typeface="Arial"/>
              </a:rPr>
              <a:t>Cifrado de comunicaciones en red.</a:t>
            </a:r>
            <a:endParaRPr/>
          </a:p>
          <a:p>
            <a:pPr indent="-285750" lvl="1" marL="742950" marR="0" rtl="0" algn="l">
              <a:spcBef>
                <a:spcPts val="320"/>
              </a:spcBef>
              <a:spcAft>
                <a:spcPts val="0"/>
              </a:spcAft>
              <a:buClr>
                <a:srgbClr val="1F5FA0"/>
              </a:buClr>
              <a:buSzPts val="1600"/>
              <a:buFont typeface="Arial"/>
              <a:buChar char="–"/>
            </a:pPr>
            <a:r>
              <a:rPr b="1" i="0" lang="es-MX" sz="1600" u="none" cap="none" strike="noStrike">
                <a:solidFill>
                  <a:srgbClr val="1F5FA0"/>
                </a:solidFill>
                <a:latin typeface="Arial"/>
                <a:ea typeface="Arial"/>
                <a:cs typeface="Arial"/>
                <a:sym typeface="Arial"/>
              </a:rPr>
              <a:t>FreeType: </a:t>
            </a:r>
            <a:r>
              <a:rPr b="0" i="0" lang="es-MX" sz="1600" u="none" cap="none" strike="noStrike">
                <a:solidFill>
                  <a:schemeClr val="dk1"/>
                </a:solidFill>
                <a:latin typeface="Arial"/>
                <a:ea typeface="Arial"/>
                <a:cs typeface="Arial"/>
                <a:sym typeface="Arial"/>
              </a:rPr>
              <a:t>Fuentes de texto.</a:t>
            </a:r>
            <a:endParaRPr/>
          </a:p>
          <a:p>
            <a:pPr indent="-285750" lvl="1" marL="742950" marR="0" rtl="0" algn="l">
              <a:spcBef>
                <a:spcPts val="320"/>
              </a:spcBef>
              <a:spcAft>
                <a:spcPts val="0"/>
              </a:spcAft>
              <a:buClr>
                <a:srgbClr val="1F5FA0"/>
              </a:buClr>
              <a:buSzPts val="1600"/>
              <a:buFont typeface="Arial"/>
              <a:buChar char="–"/>
            </a:pPr>
            <a:r>
              <a:rPr b="1" i="0" lang="es-MX" sz="1600" u="none" cap="none" strike="noStrike">
                <a:solidFill>
                  <a:srgbClr val="1F5FA0"/>
                </a:solidFill>
                <a:latin typeface="Arial"/>
                <a:ea typeface="Arial"/>
                <a:cs typeface="Arial"/>
                <a:sym typeface="Arial"/>
              </a:rPr>
              <a:t>SQLite: </a:t>
            </a:r>
            <a:r>
              <a:rPr b="0" i="0" lang="es-MX" sz="1600" u="none" cap="none" strike="noStrike">
                <a:solidFill>
                  <a:schemeClr val="dk1"/>
                </a:solidFill>
                <a:latin typeface="Arial"/>
                <a:ea typeface="Arial"/>
                <a:cs typeface="Arial"/>
                <a:sym typeface="Arial"/>
              </a:rPr>
              <a:t>Bases de Datos.</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id="1249" name="Google Shape;1249;p182"/>
          <p:cNvPicPr preferRelativeResize="0"/>
          <p:nvPr/>
        </p:nvPicPr>
        <p:blipFill rotWithShape="1">
          <a:blip r:embed="rId3">
            <a:alphaModFix/>
          </a:blip>
          <a:srcRect b="0" l="0" r="0" t="0"/>
          <a:stretch/>
        </p:blipFill>
        <p:spPr>
          <a:xfrm>
            <a:off x="285720" y="3214686"/>
            <a:ext cx="8565799" cy="1785950"/>
          </a:xfrm>
          <a:prstGeom prst="rect">
            <a:avLst/>
          </a:prstGeom>
          <a:noFill/>
          <a:ln>
            <a:noFill/>
          </a:ln>
        </p:spPr>
      </p:pic>
      <p:sp>
        <p:nvSpPr>
          <p:cNvPr id="1250" name="Google Shape;1250;p182"/>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Generación de Android API Key – 10</a:t>
            </a:r>
            <a:endParaRPr b="0" i="0" sz="3600" u="none" cap="none" strike="noStrike">
              <a:solidFill>
                <a:schemeClr val="lt1"/>
              </a:solidFill>
              <a:latin typeface="Century Gothic"/>
              <a:ea typeface="Century Gothic"/>
              <a:cs typeface="Century Gothic"/>
              <a:sym typeface="Century Gothic"/>
            </a:endParaRPr>
          </a:p>
        </p:txBody>
      </p:sp>
      <p:sp>
        <p:nvSpPr>
          <p:cNvPr id="1251" name="Google Shape;1251;p18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Al dar click en el botón CREATE de la ventana anterior nos mostrará nuestra API key que usaremos en nuestro proyecto para la utilización de la API.</a:t>
            </a:r>
            <a:endParaRPr/>
          </a:p>
        </p:txBody>
      </p:sp>
      <p:sp>
        <p:nvSpPr>
          <p:cNvPr id="1252" name="Google Shape;1252;p182"/>
          <p:cNvSpPr/>
          <p:nvPr/>
        </p:nvSpPr>
        <p:spPr>
          <a:xfrm>
            <a:off x="571472" y="4572008"/>
            <a:ext cx="2357454" cy="214314"/>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83"/>
          <p:cNvSpPr txBox="1"/>
          <p:nvPr/>
        </p:nvSpPr>
        <p:spPr>
          <a:xfrm>
            <a:off x="395288" y="1774825"/>
            <a:ext cx="8229600" cy="35877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Char char="•"/>
            </a:pPr>
            <a:r>
              <a:rPr lang="es-MX" sz="1800">
                <a:solidFill>
                  <a:schemeClr val="dk1"/>
                </a:solidFill>
                <a:latin typeface="Arial"/>
                <a:ea typeface="Arial"/>
                <a:cs typeface="Arial"/>
                <a:sym typeface="Arial"/>
              </a:rPr>
              <a:t>Configurar el Android Manifest Permisos.</a:t>
            </a:r>
            <a:endParaRPr sz="1800">
              <a:solidFill>
                <a:schemeClr val="dk1"/>
              </a:solidFill>
              <a:latin typeface="Arial"/>
              <a:ea typeface="Arial"/>
              <a:cs typeface="Arial"/>
              <a:sym typeface="Arial"/>
            </a:endParaRPr>
          </a:p>
        </p:txBody>
      </p:sp>
      <p:sp>
        <p:nvSpPr>
          <p:cNvPr id="1258" name="Google Shape;1258;p183"/>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 Mapas de Google  – 1</a:t>
            </a:r>
            <a:endParaRPr b="0" i="0" sz="3600" u="none" cap="none" strike="noStrike">
              <a:solidFill>
                <a:schemeClr val="lt1"/>
              </a:solidFill>
              <a:latin typeface="Century Gothic"/>
              <a:ea typeface="Century Gothic"/>
              <a:cs typeface="Century Gothic"/>
              <a:sym typeface="Century Gothic"/>
            </a:endParaRPr>
          </a:p>
        </p:txBody>
      </p:sp>
      <p:pic>
        <p:nvPicPr>
          <p:cNvPr id="1259" name="Google Shape;1259;p183"/>
          <p:cNvPicPr preferRelativeResize="0"/>
          <p:nvPr/>
        </p:nvPicPr>
        <p:blipFill rotWithShape="1">
          <a:blip r:embed="rId3">
            <a:alphaModFix/>
          </a:blip>
          <a:srcRect b="0" l="0" r="0" t="0"/>
          <a:stretch/>
        </p:blipFill>
        <p:spPr>
          <a:xfrm>
            <a:off x="457200" y="2386186"/>
            <a:ext cx="8229600" cy="2266950"/>
          </a:xfrm>
          <a:prstGeom prst="rect">
            <a:avLst/>
          </a:prstGeom>
          <a:noFill/>
          <a:ln>
            <a:noFill/>
          </a:ln>
        </p:spPr>
      </p:pic>
      <p:sp>
        <p:nvSpPr>
          <p:cNvPr id="1260" name="Google Shape;1260;p18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84"/>
          <p:cNvSpPr txBox="1"/>
          <p:nvPr/>
        </p:nvSpPr>
        <p:spPr>
          <a:xfrm>
            <a:off x="395288" y="1774825"/>
            <a:ext cx="7921128" cy="358775"/>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lang="es-MX" sz="1800">
                <a:solidFill>
                  <a:schemeClr val="dk1"/>
                </a:solidFill>
                <a:latin typeface="Arial"/>
                <a:ea typeface="Arial"/>
                <a:cs typeface="Arial"/>
                <a:sym typeface="Arial"/>
              </a:rPr>
              <a:t>Puesto que la versión de Google Maps Android API requiere OpenGL versión 2 para el renderizado de los mapas, se deberá agregar el siguiente elemento:</a:t>
            </a:r>
            <a:endParaRPr sz="1800">
              <a:solidFill>
                <a:schemeClr val="dk1"/>
              </a:solidFill>
              <a:latin typeface="Arial"/>
              <a:ea typeface="Arial"/>
              <a:cs typeface="Arial"/>
              <a:sym typeface="Arial"/>
            </a:endParaRPr>
          </a:p>
        </p:txBody>
      </p:sp>
      <p:sp>
        <p:nvSpPr>
          <p:cNvPr id="1266" name="Google Shape;1266;p184"/>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 Mapas de Google – 2</a:t>
            </a:r>
            <a:endParaRPr b="0" i="0" sz="3600" u="none" cap="none" strike="noStrike">
              <a:solidFill>
                <a:schemeClr val="lt1"/>
              </a:solidFill>
              <a:latin typeface="Century Gothic"/>
              <a:ea typeface="Century Gothic"/>
              <a:cs typeface="Century Gothic"/>
              <a:sym typeface="Century Gothic"/>
            </a:endParaRPr>
          </a:p>
        </p:txBody>
      </p:sp>
      <p:pic>
        <p:nvPicPr>
          <p:cNvPr id="1267" name="Google Shape;1267;p184"/>
          <p:cNvPicPr preferRelativeResize="0"/>
          <p:nvPr/>
        </p:nvPicPr>
        <p:blipFill rotWithShape="1">
          <a:blip r:embed="rId3">
            <a:alphaModFix/>
          </a:blip>
          <a:srcRect b="0" l="0" r="0" t="0"/>
          <a:stretch/>
        </p:blipFill>
        <p:spPr>
          <a:xfrm>
            <a:off x="1403648" y="2985517"/>
            <a:ext cx="6457950" cy="371475"/>
          </a:xfrm>
          <a:prstGeom prst="rect">
            <a:avLst/>
          </a:prstGeom>
          <a:noFill/>
          <a:ln>
            <a:noFill/>
          </a:ln>
        </p:spPr>
      </p:pic>
      <p:sp>
        <p:nvSpPr>
          <p:cNvPr id="1268" name="Google Shape;1268;p184"/>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85"/>
          <p:cNvSpPr txBox="1"/>
          <p:nvPr/>
        </p:nvSpPr>
        <p:spPr>
          <a:xfrm>
            <a:off x="395288" y="1774825"/>
            <a:ext cx="8229600" cy="358775"/>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lang="es-MX" sz="1800">
                <a:solidFill>
                  <a:schemeClr val="dk1"/>
                </a:solidFill>
                <a:latin typeface="Arial"/>
                <a:ea typeface="Arial"/>
                <a:cs typeface="Arial"/>
                <a:sym typeface="Arial"/>
              </a:rPr>
              <a:t>Del mismo modo agregaremos el activity que manejará el mapa, así como la llave que creamos anteriormente, y una meta para la utilización de los mapas.</a:t>
            </a:r>
            <a:endParaRPr sz="1800">
              <a:solidFill>
                <a:schemeClr val="dk1"/>
              </a:solidFill>
              <a:latin typeface="Arial"/>
              <a:ea typeface="Arial"/>
              <a:cs typeface="Arial"/>
              <a:sym typeface="Arial"/>
            </a:endParaRPr>
          </a:p>
        </p:txBody>
      </p:sp>
      <p:sp>
        <p:nvSpPr>
          <p:cNvPr id="1274" name="Google Shape;1274;p185"/>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 Mapas de Google – 3</a:t>
            </a:r>
            <a:endParaRPr b="0" i="0" sz="3600" u="none" cap="none" strike="noStrike">
              <a:solidFill>
                <a:schemeClr val="lt1"/>
              </a:solidFill>
              <a:latin typeface="Century Gothic"/>
              <a:ea typeface="Century Gothic"/>
              <a:cs typeface="Century Gothic"/>
              <a:sym typeface="Century Gothic"/>
            </a:endParaRPr>
          </a:p>
        </p:txBody>
      </p:sp>
      <p:pic>
        <p:nvPicPr>
          <p:cNvPr id="1275" name="Google Shape;1275;p185"/>
          <p:cNvPicPr preferRelativeResize="0"/>
          <p:nvPr/>
        </p:nvPicPr>
        <p:blipFill rotWithShape="1">
          <a:blip r:embed="rId3">
            <a:alphaModFix/>
          </a:blip>
          <a:srcRect b="0" l="0" r="0" t="0"/>
          <a:stretch/>
        </p:blipFill>
        <p:spPr>
          <a:xfrm>
            <a:off x="395288" y="2852936"/>
            <a:ext cx="8293396" cy="2540863"/>
          </a:xfrm>
          <a:prstGeom prst="rect">
            <a:avLst/>
          </a:prstGeom>
          <a:noFill/>
          <a:ln>
            <a:noFill/>
          </a:ln>
        </p:spPr>
      </p:pic>
      <p:sp>
        <p:nvSpPr>
          <p:cNvPr id="1276" name="Google Shape;1276;p18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8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 Mapas de Google – 4</a:t>
            </a:r>
            <a:endParaRPr b="0" i="0" sz="3600" u="none" cap="none" strike="noStrike">
              <a:solidFill>
                <a:schemeClr val="lt1"/>
              </a:solidFill>
              <a:latin typeface="Century Gothic"/>
              <a:ea typeface="Century Gothic"/>
              <a:cs typeface="Century Gothic"/>
              <a:sym typeface="Century Gothic"/>
            </a:endParaRPr>
          </a:p>
        </p:txBody>
      </p:sp>
      <p:sp>
        <p:nvSpPr>
          <p:cNvPr id="1282" name="Google Shape;1282;p186"/>
          <p:cNvSpPr txBox="1"/>
          <p:nvPr/>
        </p:nvSpPr>
        <p:spPr>
          <a:xfrm>
            <a:off x="179388" y="1773238"/>
            <a:ext cx="8229600" cy="47514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1" lang="es-MX" sz="1600">
                <a:solidFill>
                  <a:schemeClr val="dk1"/>
                </a:solidFill>
                <a:latin typeface="Arial"/>
                <a:ea typeface="Arial"/>
                <a:cs typeface="Arial"/>
                <a:sym typeface="Arial"/>
              </a:rPr>
              <a:t>GoogleMap</a:t>
            </a:r>
            <a:endParaRPr b="1" sz="1600">
              <a:solidFill>
                <a:schemeClr val="dk1"/>
              </a:solidFill>
              <a:latin typeface="Arial"/>
              <a:ea typeface="Arial"/>
              <a:cs typeface="Arial"/>
              <a:sym typeface="Arial"/>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Clase principal de la API de Google Maps, es el punto de entrada para todos los métodos relacionados con el mapa. No se puede crear una instancia de un objeto GoogleMap directamente, se debe obtener uno del método getMap() o por medio de un hilo secundario con el método getMapAsync().</a:t>
            </a:r>
            <a:endParaRPr b="0" i="0" sz="1600" u="none" cap="none" strike="noStrike">
              <a:solidFill>
                <a:schemeClr val="dk1"/>
              </a:solidFill>
              <a:latin typeface="Arial"/>
              <a:ea typeface="Arial"/>
              <a:cs typeface="Arial"/>
              <a:sym typeface="Arial"/>
            </a:endParaRPr>
          </a:p>
          <a:p>
            <a:pPr indent="-241300" lvl="1" marL="8001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283" name="Google Shape;1283;p186"/>
          <p:cNvPicPr preferRelativeResize="0"/>
          <p:nvPr/>
        </p:nvPicPr>
        <p:blipFill rotWithShape="1">
          <a:blip r:embed="rId3">
            <a:alphaModFix/>
          </a:blip>
          <a:srcRect b="0" l="0" r="0" t="0"/>
          <a:stretch/>
        </p:blipFill>
        <p:spPr>
          <a:xfrm>
            <a:off x="1343009" y="3799334"/>
            <a:ext cx="5994666" cy="648072"/>
          </a:xfrm>
          <a:prstGeom prst="rect">
            <a:avLst/>
          </a:prstGeom>
          <a:noFill/>
          <a:ln>
            <a:noFill/>
          </a:ln>
        </p:spPr>
      </p:pic>
      <p:pic>
        <p:nvPicPr>
          <p:cNvPr id="1284" name="Google Shape;1284;p186"/>
          <p:cNvPicPr preferRelativeResize="0"/>
          <p:nvPr/>
        </p:nvPicPr>
        <p:blipFill rotWithShape="1">
          <a:blip r:embed="rId4">
            <a:alphaModFix/>
          </a:blip>
          <a:srcRect b="0" l="0" r="0" t="0"/>
          <a:stretch/>
        </p:blipFill>
        <p:spPr>
          <a:xfrm>
            <a:off x="2927185" y="3439294"/>
            <a:ext cx="2433112" cy="216024"/>
          </a:xfrm>
          <a:prstGeom prst="rect">
            <a:avLst/>
          </a:prstGeom>
          <a:noFill/>
          <a:ln>
            <a:noFill/>
          </a:ln>
        </p:spPr>
      </p:pic>
      <p:pic>
        <p:nvPicPr>
          <p:cNvPr id="1285" name="Google Shape;1285;p186"/>
          <p:cNvPicPr preferRelativeResize="0"/>
          <p:nvPr/>
        </p:nvPicPr>
        <p:blipFill rotWithShape="1">
          <a:blip r:embed="rId5">
            <a:alphaModFix/>
          </a:blip>
          <a:srcRect b="0" l="0" r="0" t="0"/>
          <a:stretch/>
        </p:blipFill>
        <p:spPr>
          <a:xfrm>
            <a:off x="550921" y="4771442"/>
            <a:ext cx="7810500" cy="1028700"/>
          </a:xfrm>
          <a:prstGeom prst="rect">
            <a:avLst/>
          </a:prstGeom>
          <a:noFill/>
          <a:ln>
            <a:noFill/>
          </a:ln>
        </p:spPr>
      </p:pic>
      <p:sp>
        <p:nvSpPr>
          <p:cNvPr id="1286" name="Google Shape;1286;p186"/>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8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 Mapas de Google – 5</a:t>
            </a:r>
            <a:endParaRPr b="0" i="0" sz="3600" u="none" cap="none" strike="noStrike">
              <a:solidFill>
                <a:schemeClr val="lt1"/>
              </a:solidFill>
              <a:latin typeface="Century Gothic"/>
              <a:ea typeface="Century Gothic"/>
              <a:cs typeface="Century Gothic"/>
              <a:sym typeface="Century Gothic"/>
            </a:endParaRPr>
          </a:p>
        </p:txBody>
      </p:sp>
      <p:sp>
        <p:nvSpPr>
          <p:cNvPr id="1292" name="Google Shape;1292;p187"/>
          <p:cNvSpPr txBox="1"/>
          <p:nvPr/>
        </p:nvSpPr>
        <p:spPr>
          <a:xfrm>
            <a:off x="179388" y="1773238"/>
            <a:ext cx="8229600" cy="47514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1" lang="es-MX" sz="1600">
                <a:solidFill>
                  <a:schemeClr val="dk1"/>
                </a:solidFill>
                <a:latin typeface="Arial"/>
                <a:ea typeface="Arial"/>
                <a:cs typeface="Arial"/>
                <a:sym typeface="Arial"/>
              </a:rPr>
              <a:t>SupportMapFragment</a:t>
            </a:r>
            <a:endParaRPr b="1" sz="1600">
              <a:solidFill>
                <a:schemeClr val="dk1"/>
              </a:solidFill>
              <a:latin typeface="Arial"/>
              <a:ea typeface="Arial"/>
              <a:cs typeface="Arial"/>
              <a:sym typeface="Arial"/>
            </a:endParaRPr>
          </a:p>
          <a:p>
            <a:pPr indent="-311150" lvl="0" marL="342900" marR="0" rtl="0" algn="just">
              <a:spcBef>
                <a:spcPts val="100"/>
              </a:spcBef>
              <a:spcAft>
                <a:spcPts val="0"/>
              </a:spcAft>
              <a:buClr>
                <a:schemeClr val="dk1"/>
              </a:buClr>
              <a:buSzPts val="500"/>
              <a:buFont typeface="Arial"/>
              <a:buNone/>
            </a:pPr>
            <a:r>
              <a:t/>
            </a:r>
            <a:endParaRPr b="1" sz="500">
              <a:solidFill>
                <a:schemeClr val="dk1"/>
              </a:solidFill>
              <a:latin typeface="Arial"/>
              <a:ea typeface="Arial"/>
              <a:cs typeface="Arial"/>
              <a:sym typeface="Arial"/>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Un componente de mapa en una aplicación. Este fragmento es la forma más sencilla para colocar un mapa en una aplicación. Al ser un fragmento, este componente se puede añadir al archivo XML.</a:t>
            </a:r>
            <a:endParaRPr/>
          </a:p>
          <a:p>
            <a:pPr indent="-241300" lvl="1" marL="8001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1" marL="8001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1" marL="8001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1" marL="8001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1" marL="800100" marR="0" rtl="0" algn="just">
              <a:spcBef>
                <a:spcPts val="320"/>
              </a:spcBef>
              <a:spcAft>
                <a:spcPts val="0"/>
              </a:spcAft>
              <a:buNone/>
            </a:pPr>
            <a:r>
              <a:t/>
            </a:r>
            <a:endParaRPr b="0" i="0" sz="1600" u="none" cap="none" strike="noStrike">
              <a:solidFill>
                <a:schemeClr val="dk1"/>
              </a:solidFill>
              <a:latin typeface="Arial"/>
              <a:ea typeface="Arial"/>
              <a:cs typeface="Arial"/>
              <a:sym typeface="Arial"/>
            </a:endParaRPr>
          </a:p>
          <a:p>
            <a:pPr indent="-241300" lvl="1" marL="8001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Una instancia de GoogleMaps solo puede ser adquirida usando el método getMap() o getMapAsync(). Esta clase automáticamente inicializa el mapa, sin embargo no se garantiza que estará lista ya que depende de la disponibilidad de la aplicación de Google Play.</a:t>
            </a:r>
            <a:endParaRPr/>
          </a:p>
        </p:txBody>
      </p:sp>
      <p:pic>
        <p:nvPicPr>
          <p:cNvPr id="1293" name="Google Shape;1293;p187"/>
          <p:cNvPicPr preferRelativeResize="0"/>
          <p:nvPr/>
        </p:nvPicPr>
        <p:blipFill rotWithShape="1">
          <a:blip r:embed="rId3">
            <a:alphaModFix/>
          </a:blip>
          <a:srcRect b="0" l="0" r="0" t="0"/>
          <a:stretch/>
        </p:blipFill>
        <p:spPr>
          <a:xfrm>
            <a:off x="1475656" y="3140968"/>
            <a:ext cx="6387304" cy="1296144"/>
          </a:xfrm>
          <a:prstGeom prst="rect">
            <a:avLst/>
          </a:prstGeom>
          <a:noFill/>
          <a:ln>
            <a:noFill/>
          </a:ln>
        </p:spPr>
      </p:pic>
      <p:sp>
        <p:nvSpPr>
          <p:cNvPr id="1294" name="Google Shape;1294;p187"/>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88"/>
          <p:cNvSpPr txBox="1"/>
          <p:nvPr/>
        </p:nvSpPr>
        <p:spPr>
          <a:xfrm>
            <a:off x="179388" y="1556792"/>
            <a:ext cx="8229600" cy="467995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600"/>
              <a:buFont typeface="Arial"/>
              <a:buChar char="•"/>
            </a:pPr>
            <a:r>
              <a:rPr b="1" lang="es-MX" sz="1600">
                <a:solidFill>
                  <a:schemeClr val="dk1"/>
                </a:solidFill>
                <a:latin typeface="Arial"/>
                <a:ea typeface="Arial"/>
                <a:cs typeface="Arial"/>
                <a:sym typeface="Arial"/>
              </a:rPr>
              <a:t>setMapType</a:t>
            </a:r>
            <a:endParaRPr b="1" sz="1600">
              <a:solidFill>
                <a:schemeClr val="dk1"/>
              </a:solidFill>
              <a:latin typeface="Arial"/>
              <a:ea typeface="Arial"/>
              <a:cs typeface="Arial"/>
              <a:sym typeface="Arial"/>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Configura el estilo de mapa que será mostrado:</a:t>
            </a:r>
            <a:endParaRPr b="0" i="0" sz="1600" u="none" cap="none" strike="noStrike">
              <a:solidFill>
                <a:schemeClr val="dk1"/>
              </a:solidFill>
              <a:latin typeface="Arial"/>
              <a:ea typeface="Arial"/>
              <a:cs typeface="Arial"/>
              <a:sym typeface="Arial"/>
            </a:endParaRPr>
          </a:p>
          <a:p>
            <a:pPr indent="-342900" lvl="2" marL="12573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MAP_TYPE_NORMAL</a:t>
            </a:r>
            <a:endParaRPr b="0" i="0" sz="1600" u="none" cap="none" strike="noStrike">
              <a:solidFill>
                <a:schemeClr val="dk1"/>
              </a:solidFill>
              <a:latin typeface="Arial"/>
              <a:ea typeface="Arial"/>
              <a:cs typeface="Arial"/>
              <a:sym typeface="Arial"/>
            </a:endParaRPr>
          </a:p>
          <a:p>
            <a:pPr indent="-342900" lvl="2" marL="12573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MAP_TYPE_SATELLITE</a:t>
            </a:r>
            <a:endParaRPr b="0" i="0" sz="1600" u="none" cap="none" strike="noStrike">
              <a:solidFill>
                <a:schemeClr val="dk1"/>
              </a:solidFill>
              <a:latin typeface="Arial"/>
              <a:ea typeface="Arial"/>
              <a:cs typeface="Arial"/>
              <a:sym typeface="Arial"/>
            </a:endParaRPr>
          </a:p>
          <a:p>
            <a:pPr indent="-342900" lvl="2" marL="12573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MAP_TYPE_TERRAIN</a:t>
            </a:r>
            <a:endParaRPr b="0" i="0" sz="1600" u="none" cap="none" strike="noStrike">
              <a:solidFill>
                <a:schemeClr val="dk1"/>
              </a:solidFill>
              <a:latin typeface="Arial"/>
              <a:ea typeface="Arial"/>
              <a:cs typeface="Arial"/>
              <a:sym typeface="Arial"/>
            </a:endParaRPr>
          </a:p>
          <a:p>
            <a:pPr indent="-241300" lvl="2" marL="12573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just">
              <a:spcBef>
                <a:spcPts val="320"/>
              </a:spcBef>
              <a:spcAft>
                <a:spcPts val="0"/>
              </a:spcAft>
              <a:buClr>
                <a:schemeClr val="dk1"/>
              </a:buClr>
              <a:buSzPts val="1600"/>
              <a:buFont typeface="Arial"/>
              <a:buChar char="•"/>
            </a:pPr>
            <a:r>
              <a:rPr b="1" lang="es-MX" sz="1600">
                <a:solidFill>
                  <a:schemeClr val="dk1"/>
                </a:solidFill>
                <a:latin typeface="Arial"/>
                <a:ea typeface="Arial"/>
                <a:cs typeface="Arial"/>
                <a:sym typeface="Arial"/>
              </a:rPr>
              <a:t>CameraUpdateFactory</a:t>
            </a:r>
            <a:endParaRPr b="1" sz="1600">
              <a:solidFill>
                <a:schemeClr val="dk1"/>
              </a:solidFill>
              <a:latin typeface="Arial"/>
              <a:ea typeface="Arial"/>
              <a:cs typeface="Arial"/>
              <a:sym typeface="Arial"/>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Clase que contiene métodos para modificar la cámara del mapa.</a:t>
            </a:r>
            <a:endParaRPr b="0" i="0" sz="1600" u="none" cap="none" strike="noStrike">
              <a:solidFill>
                <a:schemeClr val="dk1"/>
              </a:solidFill>
              <a:latin typeface="Arial"/>
              <a:ea typeface="Arial"/>
              <a:cs typeface="Arial"/>
              <a:sym typeface="Arial"/>
            </a:endParaRPr>
          </a:p>
          <a:p>
            <a:pPr indent="-241300" lvl="1" marL="800100" marR="0" rtl="0" algn="just">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just">
              <a:spcBef>
                <a:spcPts val="320"/>
              </a:spcBef>
              <a:spcAft>
                <a:spcPts val="0"/>
              </a:spcAft>
              <a:buClr>
                <a:schemeClr val="dk1"/>
              </a:buClr>
              <a:buSzPts val="1600"/>
              <a:buFont typeface="Arial"/>
              <a:buChar char="•"/>
            </a:pPr>
            <a:r>
              <a:rPr b="1" lang="es-MX" sz="1600">
                <a:solidFill>
                  <a:schemeClr val="dk1"/>
                </a:solidFill>
                <a:latin typeface="Arial"/>
                <a:ea typeface="Arial"/>
                <a:cs typeface="Arial"/>
                <a:sym typeface="Arial"/>
              </a:rPr>
              <a:t>moveCamera</a:t>
            </a:r>
            <a:endParaRPr b="1" sz="1600">
              <a:solidFill>
                <a:schemeClr val="dk1"/>
              </a:solidFill>
              <a:latin typeface="Arial"/>
              <a:ea typeface="Arial"/>
              <a:cs typeface="Arial"/>
              <a:sym typeface="Arial"/>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Reposiciona la cámara dependiendo de los parámetros establecidos. </a:t>
            </a:r>
            <a:endParaRPr b="0" i="0" sz="1600" u="none" cap="none" strike="noStrike">
              <a:solidFill>
                <a:schemeClr val="dk1"/>
              </a:solidFill>
              <a:latin typeface="Arial"/>
              <a:ea typeface="Arial"/>
              <a:cs typeface="Arial"/>
              <a:sym typeface="Arial"/>
            </a:endParaRPr>
          </a:p>
          <a:p>
            <a:pPr indent="-342900" lvl="1" marL="800100" marR="0" rtl="0" algn="just">
              <a:spcBef>
                <a:spcPts val="320"/>
              </a:spcBef>
              <a:spcAft>
                <a:spcPts val="0"/>
              </a:spcAft>
              <a:buNone/>
            </a:pPr>
            <a:r>
              <a:rPr b="0" i="0" lang="es-MX" sz="1600" u="none" cap="none" strike="noStrike">
                <a:solidFill>
                  <a:schemeClr val="dk1"/>
                </a:solidFill>
                <a:latin typeface="Arial"/>
                <a:ea typeface="Arial"/>
                <a:cs typeface="Arial"/>
                <a:sym typeface="Arial"/>
              </a:rPr>
              <a:t>      El movimiento es instantáneo.</a:t>
            </a:r>
            <a:endParaRPr/>
          </a:p>
          <a:p>
            <a:pPr indent="-342900" lvl="1" marL="800100" marR="0" rtl="0" algn="just">
              <a:spcBef>
                <a:spcPts val="320"/>
              </a:spcBef>
              <a:spcAft>
                <a:spcPts val="0"/>
              </a:spcAft>
              <a:buNone/>
            </a:pPr>
            <a:r>
              <a:t/>
            </a:r>
            <a:endParaRPr b="0" i="0" sz="1600" u="none" cap="none" strike="noStrike">
              <a:solidFill>
                <a:schemeClr val="dk1"/>
              </a:solidFill>
              <a:latin typeface="Arial"/>
              <a:ea typeface="Arial"/>
              <a:cs typeface="Arial"/>
              <a:sym typeface="Arial"/>
            </a:endParaRPr>
          </a:p>
          <a:p>
            <a:pPr indent="-342900" lvl="0" marL="342900" marR="0" rtl="0" algn="just">
              <a:spcBef>
                <a:spcPts val="320"/>
              </a:spcBef>
              <a:spcAft>
                <a:spcPts val="0"/>
              </a:spcAft>
              <a:buClr>
                <a:schemeClr val="dk1"/>
              </a:buClr>
              <a:buSzPts val="1600"/>
              <a:buFont typeface="Arial"/>
              <a:buChar char="•"/>
            </a:pPr>
            <a:r>
              <a:rPr b="1" lang="es-MX" sz="1600">
                <a:solidFill>
                  <a:schemeClr val="dk1"/>
                </a:solidFill>
                <a:latin typeface="Arial"/>
                <a:ea typeface="Arial"/>
                <a:cs typeface="Arial"/>
                <a:sym typeface="Arial"/>
              </a:rPr>
              <a:t>addMarker</a:t>
            </a:r>
            <a:endParaRPr b="1" sz="1600">
              <a:solidFill>
                <a:schemeClr val="dk1"/>
              </a:solidFill>
              <a:latin typeface="Arial"/>
              <a:ea typeface="Arial"/>
              <a:cs typeface="Arial"/>
              <a:sym typeface="Arial"/>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Agrega un marcador al mapa.</a:t>
            </a:r>
            <a:endParaRPr/>
          </a:p>
        </p:txBody>
      </p:sp>
      <p:sp>
        <p:nvSpPr>
          <p:cNvPr id="1300" name="Google Shape;1300;p18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 Mapas de Google – 6</a:t>
            </a:r>
            <a:endParaRPr b="0" i="0" sz="3600" u="none" cap="none" strike="noStrike">
              <a:solidFill>
                <a:schemeClr val="lt1"/>
              </a:solidFill>
              <a:latin typeface="Century Gothic"/>
              <a:ea typeface="Century Gothic"/>
              <a:cs typeface="Century Gothic"/>
              <a:sym typeface="Century Gothic"/>
            </a:endParaRPr>
          </a:p>
        </p:txBody>
      </p:sp>
      <p:sp>
        <p:nvSpPr>
          <p:cNvPr id="1301" name="Google Shape;1301;p18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8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GPS</a:t>
            </a:r>
            <a:endParaRPr b="0" i="0" sz="3600" u="none" cap="none" strike="noStrike">
              <a:solidFill>
                <a:schemeClr val="lt1"/>
              </a:solidFill>
              <a:latin typeface="Century Gothic"/>
              <a:ea typeface="Century Gothic"/>
              <a:cs typeface="Century Gothic"/>
              <a:sym typeface="Century Gothic"/>
            </a:endParaRPr>
          </a:p>
        </p:txBody>
      </p:sp>
      <p:sp>
        <p:nvSpPr>
          <p:cNvPr id="1307" name="Google Shape;1307;p18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Las formas para obtener la localización geográfica de un dispositivo es por los siguientes métodos:</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GPS.</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Antenas de telefonía móvil.</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Mediante puntos de acceso Wi-Fi cercanos.</a:t>
            </a:r>
            <a:endParaRPr/>
          </a:p>
          <a:p>
            <a:pPr indent="-184150" lvl="1" marL="74295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Estos mecanismos tiene una precisión, velocidad, y consumo de recursos únicos.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9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Mecanismos de localización</a:t>
            </a:r>
            <a:endParaRPr b="0" i="0" sz="3600" u="none" cap="none" strike="noStrike">
              <a:solidFill>
                <a:schemeClr val="lt1"/>
              </a:solidFill>
              <a:latin typeface="Century Gothic"/>
              <a:ea typeface="Century Gothic"/>
              <a:cs typeface="Century Gothic"/>
              <a:sym typeface="Century Gothic"/>
            </a:endParaRPr>
          </a:p>
        </p:txBody>
      </p:sp>
      <p:sp>
        <p:nvSpPr>
          <p:cNvPr id="1313" name="Google Shape;1313;p19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 forma de saber los proveedores disponibles en el dispositivo es mediante una llamada el método getAllProviders() de la clase LocationManager, que nos devolverá la lista de proveedores disponibles para acceder a sus propiedades.</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NOTA: La lista completa de propiedades se encuentra en:</a:t>
            </a:r>
            <a:endParaRPr/>
          </a:p>
          <a:p>
            <a:pPr indent="-285750" lvl="1" marL="742950" marR="0" rtl="0" algn="just">
              <a:spcBef>
                <a:spcPts val="320"/>
              </a:spcBef>
              <a:spcAft>
                <a:spcPts val="0"/>
              </a:spcAft>
              <a:buClr>
                <a:schemeClr val="dk1"/>
              </a:buClr>
              <a:buSzPts val="1600"/>
              <a:buFont typeface="Arial"/>
              <a:buChar char="–"/>
            </a:pPr>
            <a:r>
              <a:rPr b="0" i="0" lang="es-MX" sz="1600" u="sng" cap="none" strike="noStrike">
                <a:solidFill>
                  <a:schemeClr val="hlink"/>
                </a:solidFill>
                <a:latin typeface="Arial"/>
                <a:ea typeface="Arial"/>
                <a:cs typeface="Arial"/>
                <a:sym typeface="Arial"/>
                <a:hlinkClick r:id="rId3"/>
              </a:rPr>
              <a:t>http://developer.android.com/reference/android/location/LocationProvider.html</a:t>
            </a:r>
            <a:endParaRPr b="0" i="0" sz="1600" u="none" cap="none" strike="noStrike">
              <a:solidFill>
                <a:schemeClr val="dk1"/>
              </a:solidFill>
              <a:latin typeface="Arial"/>
              <a:ea typeface="Arial"/>
              <a:cs typeface="Arial"/>
              <a:sym typeface="Arial"/>
            </a:endParaRPr>
          </a:p>
          <a:p>
            <a:pPr indent="-285750" lvl="1" marL="74295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314" name="Google Shape;1314;p190"/>
          <p:cNvPicPr preferRelativeResize="0"/>
          <p:nvPr/>
        </p:nvPicPr>
        <p:blipFill rotWithShape="1">
          <a:blip r:embed="rId4">
            <a:alphaModFix/>
          </a:blip>
          <a:srcRect b="0" l="0" r="0" t="0"/>
          <a:stretch/>
        </p:blipFill>
        <p:spPr>
          <a:xfrm>
            <a:off x="1259632" y="3429000"/>
            <a:ext cx="7128792" cy="1296144"/>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9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del GPS - 1</a:t>
            </a:r>
            <a:endParaRPr b="0" i="0" sz="3600" u="none" cap="none" strike="noStrike">
              <a:solidFill>
                <a:schemeClr val="lt1"/>
              </a:solidFill>
              <a:latin typeface="Century Gothic"/>
              <a:ea typeface="Century Gothic"/>
              <a:cs typeface="Century Gothic"/>
              <a:sym typeface="Century Gothic"/>
            </a:endParaRPr>
          </a:p>
        </p:txBody>
      </p:sp>
      <p:sp>
        <p:nvSpPr>
          <p:cNvPr id="1320" name="Google Shape;1320;p19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LocationManager</a:t>
            </a:r>
            <a:endParaRPr b="0" i="0" sz="1800" u="none" cap="none" strike="noStrike">
              <a:solidFill>
                <a:schemeClr val="dk1"/>
              </a:solidFill>
              <a:latin typeface="Arial"/>
              <a:ea typeface="Arial"/>
              <a:cs typeface="Arial"/>
              <a:sym typeface="Arial"/>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Esta clase provee acceso a los servicios de localización del sistema. Esta clase no se instancia directamente, se obtiene por medio del siguiente comando:</a:t>
            </a:r>
            <a:endParaRPr/>
          </a:p>
          <a:p>
            <a:pPr indent="-228600" lvl="2" marL="114300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Context.getSystemService(Context.LOCATION_SERVICE)</a:t>
            </a:r>
            <a:endParaRPr b="0" i="0" sz="1400" u="none" cap="none" strike="noStrike">
              <a:solidFill>
                <a:schemeClr val="dk1"/>
              </a:solidFill>
              <a:latin typeface="Arial"/>
              <a:ea typeface="Arial"/>
              <a:cs typeface="Arial"/>
              <a:sym typeface="Arial"/>
            </a:endParaRPr>
          </a:p>
          <a:p>
            <a:pPr indent="-285750" lvl="1" marL="742950" marR="0" rtl="0" algn="just">
              <a:spcBef>
                <a:spcPts val="280"/>
              </a:spcBef>
              <a:spcAft>
                <a:spcPts val="0"/>
              </a:spcAft>
              <a:buClr>
                <a:schemeClr val="dk1"/>
              </a:buClr>
              <a:buSzPts val="1400"/>
              <a:buFont typeface="Arial"/>
              <a:buChar char="–"/>
            </a:pPr>
            <a:r>
              <a:rPr b="1" i="0" lang="es-MX" sz="1400" u="none" cap="none" strike="noStrike">
                <a:solidFill>
                  <a:schemeClr val="dk1"/>
                </a:solidFill>
                <a:latin typeface="Arial"/>
                <a:ea typeface="Arial"/>
                <a:cs typeface="Arial"/>
                <a:sym typeface="Arial"/>
              </a:rPr>
              <a:t>getBestProvider	</a:t>
            </a:r>
            <a:endParaRPr/>
          </a:p>
          <a:p>
            <a:pPr indent="-228600" lvl="2" marL="114300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Regresa el nombre del mejor proveedor de localización disponible dependiendo del “criteria” que se utilice. </a:t>
            </a:r>
            <a:endParaRPr/>
          </a:p>
          <a:p>
            <a:pPr indent="-152400" lvl="2" marL="1143000" marR="0" rtl="0" algn="just">
              <a:spcBef>
                <a:spcPts val="24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requestLocationUpdates</a:t>
            </a:r>
            <a:endParaRPr b="0" i="0" sz="1800" u="none" cap="none" strike="noStrike">
              <a:solidFill>
                <a:schemeClr val="dk1"/>
              </a:solidFill>
              <a:latin typeface="Arial"/>
              <a:ea typeface="Arial"/>
              <a:cs typeface="Arial"/>
              <a:sym typeface="Arial"/>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Registra la actividad actual para ser actualizada periódicamente en cuestiones de localización. </a:t>
            </a:r>
            <a:endParaRPr/>
          </a:p>
          <a:p>
            <a:pPr indent="-209550" lvl="1" marL="742950" marR="0" rtl="0" algn="just">
              <a:spcBef>
                <a:spcPts val="24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removeUpdates</a:t>
            </a:r>
            <a:endParaRPr b="0" i="0" sz="1800" u="none" cap="none" strike="noStrike">
              <a:solidFill>
                <a:schemeClr val="dk1"/>
              </a:solidFill>
              <a:latin typeface="Arial"/>
              <a:ea typeface="Arial"/>
              <a:cs typeface="Arial"/>
              <a:sym typeface="Arial"/>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Remueve todas las actualizaciones especificadas para un LocationListener.</a:t>
            </a:r>
            <a:endParaRPr/>
          </a:p>
          <a:p>
            <a:pPr indent="-209550" lvl="1" marL="742950" marR="0" rtl="0" algn="l">
              <a:spcBef>
                <a:spcPts val="24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Entorno de Ejecución - 1</a:t>
            </a:r>
            <a:endParaRPr/>
          </a:p>
        </p:txBody>
      </p:sp>
      <p:sp>
        <p:nvSpPr>
          <p:cNvPr id="188" name="Google Shape;188;p3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No se considera una capa ya que está conformado por librerías.</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Se encuentran librerías con las funcionalidades de Java así como otras específicas de Android.</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Componente principal: Máquina virtual (Dalvik, ART), la cual es una variación de la máquina virtual de Java.</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Las aplicaciones se codifican en Java pero se compilan en un formato específico (.dex Dalvik Executable) (.oat ART Executable) para que esta máquina las ejecute.</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9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del GPS - 2</a:t>
            </a:r>
            <a:endParaRPr b="0" i="0" sz="3600" u="none" cap="none" strike="noStrike">
              <a:solidFill>
                <a:schemeClr val="lt1"/>
              </a:solidFill>
              <a:latin typeface="Century Gothic"/>
              <a:ea typeface="Century Gothic"/>
              <a:cs typeface="Century Gothic"/>
              <a:sym typeface="Century Gothic"/>
            </a:endParaRPr>
          </a:p>
        </p:txBody>
      </p:sp>
      <p:sp>
        <p:nvSpPr>
          <p:cNvPr id="1326" name="Google Shape;1326;p19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 clase LocationManager nos proporciona un método para saber si un proveedor de localización esta disponible o no:</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LocationManager.NETWORK_PROVIDER → Localización  por la red de telefonía.</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LocationManager.GPS_PROVIDER → Localización por GPS.</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327" name="Google Shape;1327;p192"/>
          <p:cNvPicPr preferRelativeResize="0"/>
          <p:nvPr/>
        </p:nvPicPr>
        <p:blipFill rotWithShape="1">
          <a:blip r:embed="rId3">
            <a:alphaModFix/>
          </a:blip>
          <a:srcRect b="0" l="0" r="0" t="0"/>
          <a:stretch/>
        </p:blipFill>
        <p:spPr>
          <a:xfrm>
            <a:off x="1259632" y="3717032"/>
            <a:ext cx="6814014" cy="86409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9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Uso del GPS - 3</a:t>
            </a:r>
            <a:endParaRPr b="0" i="0" sz="3600" u="none" cap="none" strike="noStrike">
              <a:solidFill>
                <a:schemeClr val="lt1"/>
              </a:solidFill>
              <a:latin typeface="Century Gothic"/>
              <a:ea typeface="Century Gothic"/>
              <a:cs typeface="Century Gothic"/>
              <a:sym typeface="Century Gothic"/>
            </a:endParaRPr>
          </a:p>
        </p:txBody>
      </p:sp>
      <p:sp>
        <p:nvSpPr>
          <p:cNvPr id="1333" name="Google Shape;1333;p19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LocationListener</a:t>
            </a:r>
            <a:endParaRPr b="0" i="0" sz="1800" u="none" cap="none" strike="noStrike">
              <a:solidFill>
                <a:schemeClr val="dk1"/>
              </a:solidFill>
              <a:latin typeface="Arial"/>
              <a:ea typeface="Arial"/>
              <a:cs typeface="Arial"/>
              <a:sym typeface="Arial"/>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Usado para recibir notificaciones de un LocationManager cuando la localización ha cambiado.</a:t>
            </a:r>
            <a:endParaRPr/>
          </a:p>
          <a:p>
            <a:pPr indent="-285750" lvl="1" marL="742950" marR="0" rtl="0" algn="just">
              <a:spcBef>
                <a:spcPts val="280"/>
              </a:spcBef>
              <a:spcAft>
                <a:spcPts val="0"/>
              </a:spcAft>
              <a:buClr>
                <a:schemeClr val="dk1"/>
              </a:buClr>
              <a:buSzPts val="1400"/>
              <a:buFont typeface="Arial"/>
              <a:buChar char="–"/>
            </a:pPr>
            <a:r>
              <a:rPr b="1" i="0" lang="es-MX" sz="1400" u="none" cap="none" strike="noStrike">
                <a:solidFill>
                  <a:schemeClr val="dk1"/>
                </a:solidFill>
                <a:latin typeface="Arial"/>
                <a:ea typeface="Arial"/>
                <a:cs typeface="Arial"/>
                <a:sym typeface="Arial"/>
              </a:rPr>
              <a:t>onLocationChanged:  </a:t>
            </a:r>
            <a:r>
              <a:rPr b="0" i="0" lang="es-MX" sz="1400" u="none" cap="none" strike="noStrike">
                <a:solidFill>
                  <a:schemeClr val="dk1"/>
                </a:solidFill>
                <a:latin typeface="Arial"/>
                <a:ea typeface="Arial"/>
                <a:cs typeface="Arial"/>
                <a:sym typeface="Arial"/>
              </a:rPr>
              <a:t>Se llama cuando la localización ha cambiado.</a:t>
            </a:r>
            <a:endParaRPr/>
          </a:p>
          <a:p>
            <a:pPr indent="-285750" lvl="1" marL="742950" marR="0" rtl="0" algn="just">
              <a:spcBef>
                <a:spcPts val="280"/>
              </a:spcBef>
              <a:spcAft>
                <a:spcPts val="0"/>
              </a:spcAft>
              <a:buClr>
                <a:schemeClr val="dk1"/>
              </a:buClr>
              <a:buSzPts val="1400"/>
              <a:buFont typeface="Arial"/>
              <a:buChar char="–"/>
            </a:pPr>
            <a:r>
              <a:rPr b="1" i="0" lang="es-MX" sz="1400" u="none" cap="none" strike="noStrike">
                <a:solidFill>
                  <a:schemeClr val="dk1"/>
                </a:solidFill>
                <a:latin typeface="Arial"/>
                <a:ea typeface="Arial"/>
                <a:cs typeface="Arial"/>
                <a:sym typeface="Arial"/>
              </a:rPr>
              <a:t>onStatusChanged:  </a:t>
            </a:r>
            <a:r>
              <a:rPr b="0" i="0" lang="es-MX" sz="1400" u="none" cap="none" strike="noStrike">
                <a:solidFill>
                  <a:schemeClr val="dk1"/>
                </a:solidFill>
                <a:latin typeface="Arial"/>
                <a:ea typeface="Arial"/>
                <a:cs typeface="Arial"/>
                <a:sym typeface="Arial"/>
              </a:rPr>
              <a:t>Se llama cuando el status del proveedor cambia.</a:t>
            </a:r>
            <a:endParaRPr/>
          </a:p>
          <a:p>
            <a:pPr indent="-228600" lvl="2" marL="114300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OUT_OF_SERVICE: No se espera que se encuentre disponible en un futuro cercano.</a:t>
            </a:r>
            <a:endParaRPr/>
          </a:p>
          <a:p>
            <a:pPr indent="-228600" lvl="2" marL="114300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TEMPORARILY_UNAVAILABLE: Se espera que se encuentre disponible en un futuro cercano.</a:t>
            </a:r>
            <a:endParaRPr/>
          </a:p>
          <a:p>
            <a:pPr indent="-228600" lvl="2" marL="114300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AVAILABLE: El proveedor esta disponible actualmente.</a:t>
            </a:r>
            <a:endParaRPr/>
          </a:p>
          <a:p>
            <a:pPr indent="-285750" lvl="1" marL="742950" marR="0" rtl="0" algn="just">
              <a:spcBef>
                <a:spcPts val="280"/>
              </a:spcBef>
              <a:spcAft>
                <a:spcPts val="0"/>
              </a:spcAft>
              <a:buClr>
                <a:schemeClr val="dk1"/>
              </a:buClr>
              <a:buSzPts val="1400"/>
              <a:buFont typeface="Arial"/>
              <a:buChar char="–"/>
            </a:pPr>
            <a:r>
              <a:rPr b="1" i="0" lang="es-MX" sz="1400" u="none" cap="none" strike="noStrike">
                <a:solidFill>
                  <a:schemeClr val="dk1"/>
                </a:solidFill>
                <a:latin typeface="Arial"/>
                <a:ea typeface="Arial"/>
                <a:cs typeface="Arial"/>
                <a:sym typeface="Arial"/>
              </a:rPr>
              <a:t>onProviderEnabled:</a:t>
            </a:r>
            <a:r>
              <a:rPr b="0" i="0" lang="es-MX" sz="1400" u="none" cap="none" strike="noStrike">
                <a:solidFill>
                  <a:schemeClr val="dk1"/>
                </a:solidFill>
                <a:latin typeface="Arial"/>
                <a:ea typeface="Arial"/>
                <a:cs typeface="Arial"/>
                <a:sym typeface="Arial"/>
              </a:rPr>
              <a:t> Se llama cuando el proveedor de localización ha sido habilitado.</a:t>
            </a:r>
            <a:endParaRPr/>
          </a:p>
          <a:p>
            <a:pPr indent="-285750" lvl="1" marL="742950" marR="0" rtl="0" algn="just">
              <a:spcBef>
                <a:spcPts val="280"/>
              </a:spcBef>
              <a:spcAft>
                <a:spcPts val="0"/>
              </a:spcAft>
              <a:buClr>
                <a:schemeClr val="dk1"/>
              </a:buClr>
              <a:buSzPts val="1400"/>
              <a:buFont typeface="Arial"/>
              <a:buChar char="–"/>
            </a:pPr>
            <a:r>
              <a:rPr b="1" i="0" lang="es-MX" sz="1400" u="none" cap="none" strike="noStrike">
                <a:solidFill>
                  <a:schemeClr val="dk1"/>
                </a:solidFill>
                <a:latin typeface="Arial"/>
                <a:ea typeface="Arial"/>
                <a:cs typeface="Arial"/>
                <a:sym typeface="Arial"/>
              </a:rPr>
              <a:t>onProviderDisabled: </a:t>
            </a:r>
            <a:r>
              <a:rPr b="0" i="0" lang="es-MX" sz="1400" u="none" cap="none" strike="noStrike">
                <a:solidFill>
                  <a:schemeClr val="dk1"/>
                </a:solidFill>
                <a:latin typeface="Arial"/>
                <a:ea typeface="Arial"/>
                <a:cs typeface="Arial"/>
                <a:sym typeface="Arial"/>
              </a:rPr>
              <a:t>Se llama cuando el proveedor de localización ha sido deshabilitado.</a:t>
            </a:r>
            <a:endParaRPr/>
          </a:p>
          <a:p>
            <a:pPr indent="-285750" lvl="1" marL="742950" marR="0" rtl="0" algn="just">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Criteria</a:t>
            </a:r>
            <a:endParaRPr b="0" i="0" sz="1800" u="none" cap="none" strike="noStrike">
              <a:solidFill>
                <a:schemeClr val="dk1"/>
              </a:solidFill>
              <a:latin typeface="Arial"/>
              <a:ea typeface="Arial"/>
              <a:cs typeface="Arial"/>
              <a:sym typeface="Arial"/>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Clase que indica el criterio para seleccionar un proveedor de localización.</a:t>
            </a:r>
            <a:endParaRPr/>
          </a:p>
          <a:p>
            <a:pPr indent="-285750" lvl="1" marL="742950" marR="0" rtl="0" algn="just">
              <a:spcBef>
                <a:spcPts val="280"/>
              </a:spcBef>
              <a:spcAft>
                <a:spcPts val="0"/>
              </a:spcAft>
              <a:buClr>
                <a:schemeClr val="dk1"/>
              </a:buClr>
              <a:buSzPts val="1400"/>
              <a:buFont typeface="Arial"/>
              <a:buChar char="–"/>
            </a:pPr>
            <a:r>
              <a:rPr b="1" i="0" lang="es-MX" sz="1400" u="none" cap="none" strike="noStrike">
                <a:solidFill>
                  <a:schemeClr val="dk1"/>
                </a:solidFill>
                <a:latin typeface="Arial"/>
                <a:ea typeface="Arial"/>
                <a:cs typeface="Arial"/>
                <a:sym typeface="Arial"/>
              </a:rPr>
              <a:t>setAccuracy </a:t>
            </a:r>
            <a:endParaRPr/>
          </a:p>
          <a:p>
            <a:pPr indent="-228600" lvl="2" marL="114300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Indica la precisión deseada para la latitud y longitud.</a:t>
            </a:r>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9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Criteria</a:t>
            </a:r>
            <a:endParaRPr b="0" i="0" sz="3600" u="none" cap="none" strike="noStrike">
              <a:solidFill>
                <a:schemeClr val="lt1"/>
              </a:solidFill>
              <a:latin typeface="Century Gothic"/>
              <a:ea typeface="Century Gothic"/>
              <a:cs typeface="Century Gothic"/>
              <a:sym typeface="Century Gothic"/>
            </a:endParaRPr>
          </a:p>
        </p:txBody>
      </p:sp>
      <p:sp>
        <p:nvSpPr>
          <p:cNvPr id="1339" name="Google Shape;1339;p19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Clase para la definición de criterios de búsqueda de proveedores de localización, indicando características mínimas para la búsqueda de nuestro proveedor:</a:t>
            </a:r>
            <a:endParaRPr/>
          </a:p>
        </p:txBody>
      </p:sp>
      <p:pic>
        <p:nvPicPr>
          <p:cNvPr id="1340" name="Google Shape;1340;p194"/>
          <p:cNvPicPr preferRelativeResize="0"/>
          <p:nvPr/>
        </p:nvPicPr>
        <p:blipFill rotWithShape="1">
          <a:blip r:embed="rId3">
            <a:alphaModFix/>
          </a:blip>
          <a:srcRect b="0" l="0" r="0" t="0"/>
          <a:stretch/>
        </p:blipFill>
        <p:spPr>
          <a:xfrm>
            <a:off x="1431060" y="2780928"/>
            <a:ext cx="4221060" cy="703510"/>
          </a:xfrm>
          <a:prstGeom prst="rect">
            <a:avLst/>
          </a:prstGeom>
          <a:noFill/>
          <a:ln>
            <a:noFill/>
          </a:ln>
        </p:spPr>
      </p:pic>
      <p:pic>
        <p:nvPicPr>
          <p:cNvPr id="1341" name="Google Shape;1341;p194"/>
          <p:cNvPicPr preferRelativeResize="0"/>
          <p:nvPr/>
        </p:nvPicPr>
        <p:blipFill rotWithShape="1">
          <a:blip r:embed="rId4">
            <a:alphaModFix/>
          </a:blip>
          <a:srcRect b="0" l="0" r="0" t="0"/>
          <a:stretch/>
        </p:blipFill>
        <p:spPr>
          <a:xfrm>
            <a:off x="1403648" y="3861048"/>
            <a:ext cx="7272808" cy="109155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9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Habilitando el GPS</a:t>
            </a:r>
            <a:endParaRPr b="0" i="0" sz="3600" u="none" cap="none" strike="noStrike">
              <a:solidFill>
                <a:schemeClr val="lt1"/>
              </a:solidFill>
              <a:latin typeface="Century Gothic"/>
              <a:ea typeface="Century Gothic"/>
              <a:cs typeface="Century Gothic"/>
              <a:sym typeface="Century Gothic"/>
            </a:endParaRPr>
          </a:p>
        </p:txBody>
      </p:sp>
      <p:pic>
        <p:nvPicPr>
          <p:cNvPr id="1347" name="Google Shape;1347;p195"/>
          <p:cNvPicPr preferRelativeResize="0"/>
          <p:nvPr/>
        </p:nvPicPr>
        <p:blipFill rotWithShape="1">
          <a:blip r:embed="rId3">
            <a:alphaModFix/>
          </a:blip>
          <a:srcRect b="0" l="0" r="0" t="0"/>
          <a:stretch/>
        </p:blipFill>
        <p:spPr>
          <a:xfrm>
            <a:off x="755576" y="1700808"/>
            <a:ext cx="7677150" cy="3924300"/>
          </a:xfrm>
          <a:prstGeom prst="rect">
            <a:avLst/>
          </a:prstGeom>
          <a:noFill/>
          <a:ln>
            <a:noFill/>
          </a:ln>
        </p:spPr>
      </p:pic>
      <p:sp>
        <p:nvSpPr>
          <p:cNvPr id="1348" name="Google Shape;1348;p19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9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Deshabilitando el GPS</a:t>
            </a:r>
            <a:endParaRPr b="0" i="0" sz="3600" u="none" cap="none" strike="noStrike">
              <a:solidFill>
                <a:schemeClr val="lt1"/>
              </a:solidFill>
              <a:latin typeface="Century Gothic"/>
              <a:ea typeface="Century Gothic"/>
              <a:cs typeface="Century Gothic"/>
              <a:sym typeface="Century Gothic"/>
            </a:endParaRPr>
          </a:p>
        </p:txBody>
      </p:sp>
      <p:pic>
        <p:nvPicPr>
          <p:cNvPr id="1354" name="Google Shape;1354;p196"/>
          <p:cNvPicPr preferRelativeResize="0"/>
          <p:nvPr/>
        </p:nvPicPr>
        <p:blipFill rotWithShape="1">
          <a:blip r:embed="rId3">
            <a:alphaModFix/>
          </a:blip>
          <a:srcRect b="0" l="0" r="0" t="0"/>
          <a:stretch/>
        </p:blipFill>
        <p:spPr>
          <a:xfrm>
            <a:off x="604838" y="2447925"/>
            <a:ext cx="7934325" cy="1962150"/>
          </a:xfrm>
          <a:prstGeom prst="rect">
            <a:avLst/>
          </a:prstGeom>
          <a:noFill/>
          <a:ln>
            <a:noFill/>
          </a:ln>
        </p:spPr>
      </p:pic>
      <p:sp>
        <p:nvSpPr>
          <p:cNvPr id="1355" name="Google Shape;1355;p196"/>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9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El LocationListener - 1</a:t>
            </a:r>
            <a:endParaRPr b="0" i="0" sz="3600" u="none" cap="none" strike="noStrike">
              <a:solidFill>
                <a:schemeClr val="lt1"/>
              </a:solidFill>
              <a:latin typeface="Century Gothic"/>
              <a:ea typeface="Century Gothic"/>
              <a:cs typeface="Century Gothic"/>
              <a:sym typeface="Century Gothic"/>
            </a:endParaRPr>
          </a:p>
        </p:txBody>
      </p:sp>
      <p:pic>
        <p:nvPicPr>
          <p:cNvPr id="1361" name="Google Shape;1361;p197"/>
          <p:cNvPicPr preferRelativeResize="0"/>
          <p:nvPr/>
        </p:nvPicPr>
        <p:blipFill rotWithShape="1">
          <a:blip r:embed="rId3">
            <a:alphaModFix/>
          </a:blip>
          <a:srcRect b="0" l="0" r="0" t="0"/>
          <a:stretch/>
        </p:blipFill>
        <p:spPr>
          <a:xfrm>
            <a:off x="1691680" y="1412776"/>
            <a:ext cx="6267450" cy="4638675"/>
          </a:xfrm>
          <a:prstGeom prst="rect">
            <a:avLst/>
          </a:prstGeom>
          <a:noFill/>
          <a:ln>
            <a:noFill/>
          </a:ln>
        </p:spPr>
      </p:pic>
      <p:sp>
        <p:nvSpPr>
          <p:cNvPr id="1362" name="Google Shape;1362;p197"/>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9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El LocationListener - 2</a:t>
            </a:r>
            <a:endParaRPr b="0" i="0" sz="3600" u="none" cap="none" strike="noStrike">
              <a:solidFill>
                <a:schemeClr val="lt1"/>
              </a:solidFill>
              <a:latin typeface="Century Gothic"/>
              <a:ea typeface="Century Gothic"/>
              <a:cs typeface="Century Gothic"/>
              <a:sym typeface="Century Gothic"/>
            </a:endParaRPr>
          </a:p>
        </p:txBody>
      </p:sp>
      <p:pic>
        <p:nvPicPr>
          <p:cNvPr id="1368" name="Google Shape;1368;p198"/>
          <p:cNvPicPr preferRelativeResize="0"/>
          <p:nvPr/>
        </p:nvPicPr>
        <p:blipFill rotWithShape="1">
          <a:blip r:embed="rId3">
            <a:alphaModFix/>
          </a:blip>
          <a:srcRect b="0" l="0" r="0" t="0"/>
          <a:stretch/>
        </p:blipFill>
        <p:spPr>
          <a:xfrm>
            <a:off x="323528" y="2636912"/>
            <a:ext cx="8602593" cy="1565324"/>
          </a:xfrm>
          <a:prstGeom prst="rect">
            <a:avLst/>
          </a:prstGeom>
          <a:noFill/>
          <a:ln>
            <a:noFill/>
          </a:ln>
        </p:spPr>
      </p:pic>
      <p:sp>
        <p:nvSpPr>
          <p:cNvPr id="1369" name="Google Shape;1369;p19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9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1375" name="Google Shape;1375;p199"/>
          <p:cNvPicPr preferRelativeResize="0"/>
          <p:nvPr/>
        </p:nvPicPr>
        <p:blipFill rotWithShape="1">
          <a:blip r:embed="rId3">
            <a:alphaModFix/>
          </a:blip>
          <a:srcRect b="0" l="0" r="0" t="0"/>
          <a:stretch/>
        </p:blipFill>
        <p:spPr>
          <a:xfrm>
            <a:off x="3419872" y="1700808"/>
            <a:ext cx="2226244" cy="3970810"/>
          </a:xfrm>
          <a:prstGeom prst="rect">
            <a:avLst/>
          </a:prstGeom>
          <a:noFill/>
          <a:ln>
            <a:noFill/>
          </a:ln>
        </p:spPr>
      </p:pic>
      <p:sp>
        <p:nvSpPr>
          <p:cNvPr id="1376" name="Google Shape;1376;p19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0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Laboratorio 05:</a:t>
            </a:r>
            <a:endParaRPr b="0" i="0" sz="3600" u="none" cap="none" strike="noStrike">
              <a:solidFill>
                <a:schemeClr val="lt1"/>
              </a:solidFill>
              <a:latin typeface="Century Gothic"/>
              <a:ea typeface="Century Gothic"/>
              <a:cs typeface="Century Gothic"/>
              <a:sym typeface="Century Gothic"/>
            </a:endParaRPr>
          </a:p>
        </p:txBody>
      </p:sp>
      <p:sp>
        <p:nvSpPr>
          <p:cNvPr id="1382" name="Google Shape;1382;p200"/>
          <p:cNvSpPr/>
          <p:nvPr/>
        </p:nvSpPr>
        <p:spPr>
          <a:xfrm>
            <a:off x="1068482" y="3292168"/>
            <a:ext cx="7007047"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Uso de Google Maps y GPS</a:t>
            </a:r>
            <a:endParaRPr/>
          </a:p>
        </p:txBody>
      </p:sp>
      <p:sp>
        <p:nvSpPr>
          <p:cNvPr id="1383" name="Google Shape;1383;p20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0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8:</a:t>
            </a:r>
            <a:endParaRPr b="0" i="0" sz="3600" u="none" cap="none" strike="noStrike">
              <a:solidFill>
                <a:schemeClr val="lt1"/>
              </a:solidFill>
              <a:latin typeface="Century Gothic"/>
              <a:ea typeface="Century Gothic"/>
              <a:cs typeface="Century Gothic"/>
              <a:sym typeface="Century Gothic"/>
            </a:endParaRPr>
          </a:p>
        </p:txBody>
      </p:sp>
      <p:sp>
        <p:nvSpPr>
          <p:cNvPr id="1389" name="Google Shape;1389;p201"/>
          <p:cNvSpPr/>
          <p:nvPr/>
        </p:nvSpPr>
        <p:spPr>
          <a:xfrm>
            <a:off x="323528" y="1772816"/>
            <a:ext cx="84249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ActionBar (AppCompatActivity)</a:t>
            </a:r>
            <a:endParaRPr sz="4000">
              <a:solidFill>
                <a:schemeClr val="dk2"/>
              </a:solidFill>
              <a:latin typeface="Century Gothic"/>
              <a:ea typeface="Century Gothic"/>
              <a:cs typeface="Century Gothic"/>
              <a:sym typeface="Century Gothic"/>
            </a:endParaRPr>
          </a:p>
        </p:txBody>
      </p:sp>
      <p:pic>
        <p:nvPicPr>
          <p:cNvPr descr="D:\Cursos\Repositorio\Curso de Android Nativo Básico\Archivos de Soporte\Imagenes de Presentación\action_bar.png" id="1390" name="Google Shape;1390;p201"/>
          <p:cNvPicPr preferRelativeResize="0"/>
          <p:nvPr/>
        </p:nvPicPr>
        <p:blipFill rotWithShape="1">
          <a:blip r:embed="rId3">
            <a:alphaModFix/>
          </a:blip>
          <a:srcRect b="0" l="0" r="0" t="0"/>
          <a:stretch/>
        </p:blipFill>
        <p:spPr>
          <a:xfrm>
            <a:off x="2771800" y="2708920"/>
            <a:ext cx="3679476" cy="2881313"/>
          </a:xfrm>
          <a:prstGeom prst="rect">
            <a:avLst/>
          </a:prstGeom>
          <a:noFill/>
          <a:ln>
            <a:noFill/>
          </a:ln>
        </p:spPr>
      </p:pic>
      <p:sp>
        <p:nvSpPr>
          <p:cNvPr id="1391" name="Google Shape;1391;p20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Entorno de Ejecución - 2</a:t>
            </a:r>
            <a:endParaRPr/>
          </a:p>
        </p:txBody>
      </p:sp>
      <p:sp>
        <p:nvSpPr>
          <p:cNvPr id="194" name="Google Shape;194;p3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Java se usa como lenguaje de programación, los ejecutables son .dex o .oat por lo cual no podemos correr aplicaciones Java en Android ni viceversa.</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Cabe aclarar que Dalvik y ART son una variación de la maquina virtual de Java (JVM).</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No son compatibles los bytecodes de la JVM y la maquina virtual de Android.</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No es posible correr aplicaciones Java en Android ni viceversa.</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20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ActionBar - 1</a:t>
            </a:r>
            <a:endParaRPr b="0" i="0" sz="3600" u="none" cap="none" strike="noStrike">
              <a:solidFill>
                <a:schemeClr val="lt1"/>
              </a:solidFill>
              <a:latin typeface="Century Gothic"/>
              <a:ea typeface="Century Gothic"/>
              <a:cs typeface="Century Gothic"/>
              <a:sym typeface="Century Gothic"/>
            </a:endParaRPr>
          </a:p>
        </p:txBody>
      </p:sp>
      <p:sp>
        <p:nvSpPr>
          <p:cNvPr id="1397" name="Google Shape;1397;p202"/>
          <p:cNvSpPr txBox="1"/>
          <p:nvPr>
            <p:ph idx="4294967295" type="body"/>
          </p:nvPr>
        </p:nvSpPr>
        <p:spPr>
          <a:xfrm>
            <a:off x="179512" y="1916832"/>
            <a:ext cx="8136904" cy="452596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Barra de herramientas que nos permite ubicar al usuario en la navegación por la aplicación, indicando atributos tales como:</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Título.</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Subtítulo.</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Botones de acción.</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Botón de búsqueda.</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Listas desplegables.</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Tabs</a:t>
            </a:r>
            <a:endParaRPr b="0" i="0" sz="1600" u="none" cap="none" strike="noStrike">
              <a:solidFill>
                <a:schemeClr val="dk1"/>
              </a:solidFill>
              <a:latin typeface="Arial"/>
              <a:ea typeface="Arial"/>
              <a:cs typeface="Arial"/>
              <a:sym typeface="Arial"/>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t>
            </a:r>
            <a:endParaRPr/>
          </a:p>
        </p:txBody>
      </p:sp>
      <p:pic>
        <p:nvPicPr>
          <p:cNvPr id="1398" name="Google Shape;1398;p202"/>
          <p:cNvPicPr preferRelativeResize="0"/>
          <p:nvPr/>
        </p:nvPicPr>
        <p:blipFill rotWithShape="1">
          <a:blip r:embed="rId3">
            <a:alphaModFix/>
          </a:blip>
          <a:srcRect b="0" l="0" r="0" t="0"/>
          <a:stretch/>
        </p:blipFill>
        <p:spPr>
          <a:xfrm>
            <a:off x="3563888" y="3356992"/>
            <a:ext cx="3981450" cy="1790700"/>
          </a:xfrm>
          <a:prstGeom prst="rect">
            <a:avLst/>
          </a:prstGeom>
          <a:noFill/>
          <a:ln>
            <a:noFill/>
          </a:ln>
        </p:spPr>
      </p:pic>
      <p:sp>
        <p:nvSpPr>
          <p:cNvPr id="1399" name="Google Shape;1399;p20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0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ActionBar - 2</a:t>
            </a:r>
            <a:endParaRPr b="0" i="0" sz="3600" u="none" cap="none" strike="noStrike">
              <a:solidFill>
                <a:schemeClr val="lt1"/>
              </a:solidFill>
              <a:latin typeface="Century Gothic"/>
              <a:ea typeface="Century Gothic"/>
              <a:cs typeface="Century Gothic"/>
              <a:sym typeface="Century Gothic"/>
            </a:endParaRPr>
          </a:p>
        </p:txBody>
      </p:sp>
      <p:sp>
        <p:nvSpPr>
          <p:cNvPr id="1405" name="Google Shape;1405;p203"/>
          <p:cNvSpPr txBox="1"/>
          <p:nvPr>
            <p:ph idx="4294967295" type="body"/>
          </p:nvPr>
        </p:nvSpPr>
        <p:spPr>
          <a:xfrm>
            <a:off x="457200" y="1700213"/>
            <a:ext cx="8075240" cy="452596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 API de esta herramienta apareció desde la versión de Android 3.0 (API 11).</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Google desarrolló la librería de compatibilidad “android-support-v7-appcompact” para hacer uso de ella desde la versión 2.1 (API 7).</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Existen librerías para la creación de una ActionBar, mismas que implementan esta librería de compatibilidad de Google, tal es el caso de “ActionBarSherlock” open source.</a:t>
            </a:r>
            <a:endParaRPr/>
          </a:p>
        </p:txBody>
      </p:sp>
      <p:sp>
        <p:nvSpPr>
          <p:cNvPr id="1406" name="Google Shape;1406;p20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pic>
        <p:nvPicPr>
          <p:cNvPr id="1411" name="Google Shape;1411;p204"/>
          <p:cNvPicPr preferRelativeResize="0"/>
          <p:nvPr/>
        </p:nvPicPr>
        <p:blipFill rotWithShape="1">
          <a:blip r:embed="rId3">
            <a:alphaModFix/>
          </a:blip>
          <a:srcRect b="0" l="0" r="0" t="0"/>
          <a:stretch/>
        </p:blipFill>
        <p:spPr>
          <a:xfrm>
            <a:off x="159647" y="2643182"/>
            <a:ext cx="8841509" cy="2847986"/>
          </a:xfrm>
          <a:prstGeom prst="rect">
            <a:avLst/>
          </a:prstGeom>
          <a:noFill/>
          <a:ln>
            <a:noFill/>
          </a:ln>
        </p:spPr>
      </p:pic>
      <p:sp>
        <p:nvSpPr>
          <p:cNvPr id="1412" name="Google Shape;1412;p204"/>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ActionBar - 1</a:t>
            </a:r>
            <a:endParaRPr b="0" i="0" sz="3600" u="none" cap="none" strike="noStrike">
              <a:solidFill>
                <a:schemeClr val="lt1"/>
              </a:solidFill>
              <a:latin typeface="Century Gothic"/>
              <a:ea typeface="Century Gothic"/>
              <a:cs typeface="Century Gothic"/>
              <a:sym typeface="Century Gothic"/>
            </a:endParaRPr>
          </a:p>
        </p:txBody>
      </p:sp>
      <p:sp>
        <p:nvSpPr>
          <p:cNvPr id="1413" name="Google Shape;1413;p204"/>
          <p:cNvSpPr txBox="1"/>
          <p:nvPr>
            <p:ph idx="4294967295" type="body"/>
          </p:nvPr>
        </p:nvSpPr>
        <p:spPr>
          <a:xfrm>
            <a:off x="457200" y="1700213"/>
            <a:ext cx="807524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Deberemos asegurarnos que se encuentra referenciada la librería “AppCompat” a nuestro proyecto:</a:t>
            </a:r>
            <a:endParaRPr/>
          </a:p>
        </p:txBody>
      </p:sp>
      <p:sp>
        <p:nvSpPr>
          <p:cNvPr id="1414" name="Google Shape;1414;p204"/>
          <p:cNvSpPr/>
          <p:nvPr/>
        </p:nvSpPr>
        <p:spPr>
          <a:xfrm>
            <a:off x="1785918" y="4000504"/>
            <a:ext cx="6715172" cy="214314"/>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1415" name="Google Shape;1415;p204"/>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205"/>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ActionBar - 2</a:t>
            </a:r>
            <a:endParaRPr b="0" i="0" sz="3600" u="none" cap="none" strike="noStrike">
              <a:solidFill>
                <a:schemeClr val="lt1"/>
              </a:solidFill>
              <a:latin typeface="Century Gothic"/>
              <a:ea typeface="Century Gothic"/>
              <a:cs typeface="Century Gothic"/>
              <a:sym typeface="Century Gothic"/>
            </a:endParaRPr>
          </a:p>
        </p:txBody>
      </p:sp>
      <p:sp>
        <p:nvSpPr>
          <p:cNvPr id="1421" name="Google Shape;1421;p205"/>
          <p:cNvSpPr txBox="1"/>
          <p:nvPr>
            <p:ph idx="4294967295" type="body"/>
          </p:nvPr>
        </p:nvSpPr>
        <p:spPr>
          <a:xfrm>
            <a:off x="457200" y="1700213"/>
            <a:ext cx="8075240" cy="452596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Para hacer visible la ActionBar en nuestra aplicación deberemos editar el AndroidManifest y establecer un theme del conjunto de temas “Theme.AppCompat”, en el &lt;activity&gt; o en el &lt;application&gt;.</a:t>
            </a:r>
            <a:endParaRPr/>
          </a:p>
        </p:txBody>
      </p:sp>
      <p:pic>
        <p:nvPicPr>
          <p:cNvPr id="1422" name="Google Shape;1422;p205"/>
          <p:cNvPicPr preferRelativeResize="0"/>
          <p:nvPr/>
        </p:nvPicPr>
        <p:blipFill rotWithShape="1">
          <a:blip r:embed="rId3">
            <a:alphaModFix/>
          </a:blip>
          <a:srcRect b="0" l="0" r="0" t="0"/>
          <a:stretch/>
        </p:blipFill>
        <p:spPr>
          <a:xfrm>
            <a:off x="1619672" y="2852936"/>
            <a:ext cx="6135332" cy="1215380"/>
          </a:xfrm>
          <a:prstGeom prst="rect">
            <a:avLst/>
          </a:prstGeom>
          <a:noFill/>
          <a:ln>
            <a:noFill/>
          </a:ln>
        </p:spPr>
      </p:pic>
      <p:pic>
        <p:nvPicPr>
          <p:cNvPr id="1423" name="Google Shape;1423;p205"/>
          <p:cNvPicPr preferRelativeResize="0"/>
          <p:nvPr/>
        </p:nvPicPr>
        <p:blipFill rotWithShape="1">
          <a:blip r:embed="rId4">
            <a:alphaModFix/>
          </a:blip>
          <a:srcRect b="0" l="0" r="0" t="0"/>
          <a:stretch/>
        </p:blipFill>
        <p:spPr>
          <a:xfrm>
            <a:off x="1547664" y="4221088"/>
            <a:ext cx="7013320" cy="1368152"/>
          </a:xfrm>
          <a:prstGeom prst="rect">
            <a:avLst/>
          </a:prstGeom>
          <a:noFill/>
          <a:ln>
            <a:noFill/>
          </a:ln>
        </p:spPr>
      </p:pic>
      <p:sp>
        <p:nvSpPr>
          <p:cNvPr id="1424" name="Google Shape;1424;p20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206"/>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ActionBar - 3</a:t>
            </a:r>
            <a:endParaRPr b="0" i="0" sz="3600" u="none" cap="none" strike="noStrike">
              <a:solidFill>
                <a:schemeClr val="lt1"/>
              </a:solidFill>
              <a:latin typeface="Century Gothic"/>
              <a:ea typeface="Century Gothic"/>
              <a:cs typeface="Century Gothic"/>
              <a:sym typeface="Century Gothic"/>
            </a:endParaRPr>
          </a:p>
        </p:txBody>
      </p:sp>
      <p:sp>
        <p:nvSpPr>
          <p:cNvPr id="1430" name="Google Shape;1430;p206"/>
          <p:cNvSpPr txBox="1"/>
          <p:nvPr>
            <p:ph idx="4294967295" type="body"/>
          </p:nvPr>
        </p:nvSpPr>
        <p:spPr>
          <a:xfrm>
            <a:off x="457200" y="1700213"/>
            <a:ext cx="8075240" cy="452596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Nuestra Activity deberá extender de la clase “AppCompatActivity” y con esto ya podremos ejecutar la aplicación con el ActionBar visible.</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Para trabajar con la ActionBar deberemos instanciar un objeto de ActionBar.</a:t>
            </a:r>
            <a:endParaRPr/>
          </a:p>
        </p:txBody>
      </p:sp>
      <p:pic>
        <p:nvPicPr>
          <p:cNvPr id="1431" name="Google Shape;1431;p206"/>
          <p:cNvPicPr preferRelativeResize="0"/>
          <p:nvPr/>
        </p:nvPicPr>
        <p:blipFill rotWithShape="1">
          <a:blip r:embed="rId3">
            <a:alphaModFix/>
          </a:blip>
          <a:srcRect b="0" l="0" r="0" t="0"/>
          <a:stretch/>
        </p:blipFill>
        <p:spPr>
          <a:xfrm>
            <a:off x="1763688" y="3933055"/>
            <a:ext cx="4000452" cy="288033"/>
          </a:xfrm>
          <a:prstGeom prst="rect">
            <a:avLst/>
          </a:prstGeom>
          <a:noFill/>
          <a:ln>
            <a:noFill/>
          </a:ln>
        </p:spPr>
      </p:pic>
      <p:pic>
        <p:nvPicPr>
          <p:cNvPr id="1432" name="Google Shape;1432;p206"/>
          <p:cNvPicPr preferRelativeResize="0"/>
          <p:nvPr/>
        </p:nvPicPr>
        <p:blipFill rotWithShape="1">
          <a:blip r:embed="rId4">
            <a:alphaModFix/>
          </a:blip>
          <a:srcRect b="0" l="0" r="0" t="0"/>
          <a:stretch/>
        </p:blipFill>
        <p:spPr>
          <a:xfrm>
            <a:off x="1691681" y="4509120"/>
            <a:ext cx="6336704" cy="966235"/>
          </a:xfrm>
          <a:prstGeom prst="rect">
            <a:avLst/>
          </a:prstGeom>
          <a:noFill/>
          <a:ln>
            <a:noFill/>
          </a:ln>
        </p:spPr>
      </p:pic>
      <p:sp>
        <p:nvSpPr>
          <p:cNvPr id="1433" name="Google Shape;1433;p206"/>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07"/>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ActionBar - 4</a:t>
            </a:r>
            <a:endParaRPr b="0" i="0" sz="3600" u="none" cap="none" strike="noStrike">
              <a:solidFill>
                <a:schemeClr val="lt1"/>
              </a:solidFill>
              <a:latin typeface="Century Gothic"/>
              <a:ea typeface="Century Gothic"/>
              <a:cs typeface="Century Gothic"/>
              <a:sym typeface="Century Gothic"/>
            </a:endParaRPr>
          </a:p>
        </p:txBody>
      </p:sp>
      <p:sp>
        <p:nvSpPr>
          <p:cNvPr id="1439" name="Google Shape;1439;p207"/>
          <p:cNvSpPr txBox="1"/>
          <p:nvPr>
            <p:ph idx="4294967295" type="body"/>
          </p:nvPr>
        </p:nvSpPr>
        <p:spPr>
          <a:xfrm>
            <a:off x="457200" y="1700213"/>
            <a:ext cx="7931224" cy="452596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Creamos un XML de menú en el que se establecerá lo que se va a utilizar:</a:t>
            </a:r>
            <a:endParaRPr/>
          </a:p>
        </p:txBody>
      </p:sp>
      <p:pic>
        <p:nvPicPr>
          <p:cNvPr id="1440" name="Google Shape;1440;p207"/>
          <p:cNvPicPr preferRelativeResize="0"/>
          <p:nvPr/>
        </p:nvPicPr>
        <p:blipFill rotWithShape="1">
          <a:blip r:embed="rId3">
            <a:alphaModFix/>
          </a:blip>
          <a:srcRect b="0" l="0" r="0" t="0"/>
          <a:stretch/>
        </p:blipFill>
        <p:spPr>
          <a:xfrm>
            <a:off x="1763688" y="2852936"/>
            <a:ext cx="6049972" cy="2536676"/>
          </a:xfrm>
          <a:prstGeom prst="rect">
            <a:avLst/>
          </a:prstGeom>
          <a:noFill/>
          <a:ln>
            <a:noFill/>
          </a:ln>
        </p:spPr>
      </p:pic>
      <p:sp>
        <p:nvSpPr>
          <p:cNvPr id="1441" name="Google Shape;1441;p207"/>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208"/>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ActionBar - 5</a:t>
            </a:r>
            <a:endParaRPr b="0" i="0" sz="3600" u="none" cap="none" strike="noStrike">
              <a:solidFill>
                <a:schemeClr val="lt1"/>
              </a:solidFill>
              <a:latin typeface="Century Gothic"/>
              <a:ea typeface="Century Gothic"/>
              <a:cs typeface="Century Gothic"/>
              <a:sym typeface="Century Gothic"/>
            </a:endParaRPr>
          </a:p>
        </p:txBody>
      </p:sp>
      <p:sp>
        <p:nvSpPr>
          <p:cNvPr id="1447" name="Google Shape;1447;p208"/>
          <p:cNvSpPr txBox="1"/>
          <p:nvPr>
            <p:ph idx="4294967295" type="body"/>
          </p:nvPr>
        </p:nvSpPr>
        <p:spPr>
          <a:xfrm>
            <a:off x="457200" y="1700213"/>
            <a:ext cx="8075240" cy="452596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El atributo showasaction es utilizado para controlar la manera en que se va a mostrar el elemento de acción:</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ifRoom → Mostrará el “icon” en el ActionBar si tiene espacio.</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always → Mostrará siempre el “icon en el ActionBar.</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withText → Se debe usar junto a “ifRoom” o “always” y mostrará el “icon” + “title” si tiene espacio.</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Never → El ítem siempre estará incluido en el menú desplegable. </a:t>
            </a:r>
            <a:endParaRPr/>
          </a:p>
        </p:txBody>
      </p:sp>
      <p:sp>
        <p:nvSpPr>
          <p:cNvPr id="1448" name="Google Shape;1448;p20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9"/>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ActionBar - 5</a:t>
            </a:r>
            <a:endParaRPr b="0" i="0" sz="3600" u="none" cap="none" strike="noStrike">
              <a:solidFill>
                <a:schemeClr val="lt1"/>
              </a:solidFill>
              <a:latin typeface="Century Gothic"/>
              <a:ea typeface="Century Gothic"/>
              <a:cs typeface="Century Gothic"/>
              <a:sym typeface="Century Gothic"/>
            </a:endParaRPr>
          </a:p>
        </p:txBody>
      </p:sp>
      <p:sp>
        <p:nvSpPr>
          <p:cNvPr id="1454" name="Google Shape;1454;p209"/>
          <p:cNvSpPr txBox="1"/>
          <p:nvPr>
            <p:ph idx="4294967295" type="body"/>
          </p:nvPr>
        </p:nvSpPr>
        <p:spPr>
          <a:xfrm>
            <a:off x="457200" y="1700213"/>
            <a:ext cx="8075240" cy="452596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Una vez creado el recurso menú deberemos inflar la vista en nuestra Activity y generar la lista de acciones al hacer click sobre algún elemento de nuestro menú.</a:t>
            </a:r>
            <a:endParaRPr b="0" i="0" sz="1600" u="none" cap="none" strike="noStrike">
              <a:solidFill>
                <a:schemeClr val="dk1"/>
              </a:solidFill>
              <a:latin typeface="Arial"/>
              <a:ea typeface="Arial"/>
              <a:cs typeface="Arial"/>
              <a:sym typeface="Arial"/>
            </a:endParaRPr>
          </a:p>
        </p:txBody>
      </p:sp>
      <p:pic>
        <p:nvPicPr>
          <p:cNvPr id="1455" name="Google Shape;1455;p209"/>
          <p:cNvPicPr preferRelativeResize="0"/>
          <p:nvPr/>
        </p:nvPicPr>
        <p:blipFill rotWithShape="1">
          <a:blip r:embed="rId3">
            <a:alphaModFix/>
          </a:blip>
          <a:srcRect b="0" l="0" r="0" t="0"/>
          <a:stretch/>
        </p:blipFill>
        <p:spPr>
          <a:xfrm>
            <a:off x="1835696" y="2708920"/>
            <a:ext cx="5739461" cy="3240360"/>
          </a:xfrm>
          <a:prstGeom prst="rect">
            <a:avLst/>
          </a:prstGeom>
          <a:noFill/>
          <a:ln>
            <a:noFill/>
          </a:ln>
        </p:spPr>
      </p:pic>
      <p:sp>
        <p:nvSpPr>
          <p:cNvPr id="1456" name="Google Shape;1456;p20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1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1462" name="Google Shape;1462;p210"/>
          <p:cNvPicPr preferRelativeResize="0"/>
          <p:nvPr/>
        </p:nvPicPr>
        <p:blipFill rotWithShape="1">
          <a:blip r:embed="rId3">
            <a:alphaModFix/>
          </a:blip>
          <a:srcRect b="0" l="0" r="0" t="0"/>
          <a:stretch/>
        </p:blipFill>
        <p:spPr>
          <a:xfrm>
            <a:off x="3419872" y="1700808"/>
            <a:ext cx="2226244" cy="3970810"/>
          </a:xfrm>
          <a:prstGeom prst="rect">
            <a:avLst/>
          </a:prstGeom>
          <a:noFill/>
          <a:ln>
            <a:noFill/>
          </a:ln>
        </p:spPr>
      </p:pic>
      <p:sp>
        <p:nvSpPr>
          <p:cNvPr id="1463" name="Google Shape;1463;p21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21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9:</a:t>
            </a:r>
            <a:endParaRPr b="0" i="0" sz="3600" u="none" cap="none" strike="noStrike">
              <a:solidFill>
                <a:schemeClr val="lt1"/>
              </a:solidFill>
              <a:latin typeface="Century Gothic"/>
              <a:ea typeface="Century Gothic"/>
              <a:cs typeface="Century Gothic"/>
              <a:sym typeface="Century Gothic"/>
            </a:endParaRPr>
          </a:p>
        </p:txBody>
      </p:sp>
      <p:sp>
        <p:nvSpPr>
          <p:cNvPr id="1469" name="Google Shape;1469;p211"/>
          <p:cNvSpPr/>
          <p:nvPr/>
        </p:nvSpPr>
        <p:spPr>
          <a:xfrm>
            <a:off x="323528" y="1772816"/>
            <a:ext cx="8424936"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Empaquetamiento y Distribución</a:t>
            </a:r>
            <a:endParaRPr sz="4000">
              <a:solidFill>
                <a:schemeClr val="dk2"/>
              </a:solidFill>
              <a:latin typeface="Century Gothic"/>
              <a:ea typeface="Century Gothic"/>
              <a:cs typeface="Century Gothic"/>
              <a:sym typeface="Century Gothic"/>
            </a:endParaRPr>
          </a:p>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de Aplicación</a:t>
            </a:r>
            <a:endParaRPr/>
          </a:p>
        </p:txBody>
      </p:sp>
      <p:pic>
        <p:nvPicPr>
          <p:cNvPr descr="D:\Cursos\Repositorio\Curso de Android Nativo Básico\Archivos de Soporte\Imagenes de Presentación\empaquetamiento_distribucion.png" id="1470" name="Google Shape;1470;p211"/>
          <p:cNvPicPr preferRelativeResize="0"/>
          <p:nvPr/>
        </p:nvPicPr>
        <p:blipFill rotWithShape="1">
          <a:blip r:embed="rId3">
            <a:alphaModFix/>
          </a:blip>
          <a:srcRect b="0" l="0" r="0" t="0"/>
          <a:stretch/>
        </p:blipFill>
        <p:spPr>
          <a:xfrm>
            <a:off x="3059832" y="2996952"/>
            <a:ext cx="3600400" cy="2998052"/>
          </a:xfrm>
          <a:prstGeom prst="rect">
            <a:avLst/>
          </a:prstGeom>
          <a:noFill/>
          <a:ln>
            <a:noFill/>
          </a:ln>
        </p:spPr>
      </p:pic>
      <p:sp>
        <p:nvSpPr>
          <p:cNvPr id="1471" name="Google Shape;1471;p21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Presentación</a:t>
            </a:r>
            <a:endParaRPr b="0" i="0" sz="3600" u="none" cap="none" strike="noStrike">
              <a:solidFill>
                <a:schemeClr val="lt1"/>
              </a:solidFill>
              <a:latin typeface="Century Gothic"/>
              <a:ea typeface="Century Gothic"/>
              <a:cs typeface="Century Gothic"/>
              <a:sym typeface="Century Gothic"/>
            </a:endParaRPr>
          </a:p>
        </p:txBody>
      </p:sp>
      <p:sp>
        <p:nvSpPr>
          <p:cNvPr id="90" name="Google Shape;90;p14"/>
          <p:cNvSpPr txBox="1"/>
          <p:nvPr>
            <p:ph idx="4294967295" type="body"/>
          </p:nvPr>
        </p:nvSpPr>
        <p:spPr>
          <a:xfrm>
            <a:off x="457200" y="1639888"/>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Nombre.</a:t>
            </a:r>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Empresa.</a:t>
            </a:r>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Puesto y actividades principales.</a:t>
            </a:r>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Tecnologías con las que se trabaja.</a:t>
            </a:r>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Experiencia con móviles.</a:t>
            </a:r>
            <a:endParaRPr/>
          </a:p>
          <a:p>
            <a:pPr indent="-190500" lvl="0" marL="342900" marR="0" rtl="0" algn="l">
              <a:spcBef>
                <a:spcPts val="6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Framework de Aplicaciones - 1</a:t>
            </a:r>
            <a:endParaRPr/>
          </a:p>
        </p:txBody>
      </p:sp>
      <p:sp>
        <p:nvSpPr>
          <p:cNvPr id="200" name="Google Shape;200;p32"/>
          <p:cNvSpPr txBox="1"/>
          <p:nvPr>
            <p:ph idx="4294967295" type="body"/>
          </p:nvPr>
        </p:nvSpPr>
        <p:spPr>
          <a:xfrm>
            <a:off x="457200" y="1711325"/>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None/>
            </a:pPr>
            <a:r>
              <a:rPr b="0" i="0" lang="es-MX" sz="1600" u="none" cap="none" strike="noStrike">
                <a:solidFill>
                  <a:schemeClr val="dk1"/>
                </a:solidFill>
                <a:latin typeface="Arial"/>
                <a:ea typeface="Arial"/>
                <a:cs typeface="Arial"/>
                <a:sym typeface="Arial"/>
              </a:rPr>
              <a:t>Capa formada por clases y servicios (la mayoría librerías Java) que acceden a los</a:t>
            </a:r>
            <a:endParaRPr/>
          </a:p>
          <a:p>
            <a:pPr indent="-342900" lvl="0" marL="342900" marR="0" rtl="0" algn="l">
              <a:spcBef>
                <a:spcPts val="320"/>
              </a:spcBef>
              <a:spcAft>
                <a:spcPts val="0"/>
              </a:spcAft>
              <a:buClr>
                <a:schemeClr val="dk1"/>
              </a:buClr>
              <a:buSzPts val="1600"/>
              <a:buFont typeface="Arial"/>
              <a:buNone/>
            </a:pPr>
            <a:r>
              <a:rPr b="0" i="0" lang="es-MX" sz="1600" u="none" cap="none" strike="noStrike">
                <a:solidFill>
                  <a:schemeClr val="dk1"/>
                </a:solidFill>
                <a:latin typeface="Arial"/>
                <a:ea typeface="Arial"/>
                <a:cs typeface="Arial"/>
                <a:sym typeface="Arial"/>
              </a:rPr>
              <a:t>recursos de capas anteriores a través de la máquina virtual.</a:t>
            </a:r>
            <a:endParaRPr/>
          </a:p>
          <a:p>
            <a:pPr indent="-3429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Activity Manager: </a:t>
            </a:r>
            <a:r>
              <a:rPr b="0" i="0" lang="es-MX" sz="1500" u="none" cap="none" strike="noStrike">
                <a:solidFill>
                  <a:schemeClr val="dk1"/>
                </a:solidFill>
                <a:latin typeface="Arial"/>
                <a:ea typeface="Arial"/>
                <a:cs typeface="Arial"/>
                <a:sym typeface="Arial"/>
              </a:rPr>
              <a:t>Administra la pila de actividades, así como su ciclo de vida.</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Windows Manager: </a:t>
            </a:r>
            <a:r>
              <a:rPr b="0" i="0" lang="es-MX" sz="1500" u="none" cap="none" strike="noStrike">
                <a:solidFill>
                  <a:schemeClr val="dk1"/>
                </a:solidFill>
                <a:latin typeface="Arial"/>
                <a:ea typeface="Arial"/>
                <a:cs typeface="Arial"/>
                <a:sym typeface="Arial"/>
              </a:rPr>
              <a:t>Organiza lo que se muestra en pantalla.</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Content Provider: </a:t>
            </a:r>
            <a:r>
              <a:rPr b="0" i="0" lang="es-MX" sz="1500" u="none" cap="none" strike="noStrike">
                <a:solidFill>
                  <a:schemeClr val="dk1"/>
                </a:solidFill>
                <a:latin typeface="Arial"/>
                <a:ea typeface="Arial"/>
                <a:cs typeface="Arial"/>
                <a:sym typeface="Arial"/>
              </a:rPr>
              <a:t>Encapsula los datos que se compartirán entre aplicaciones.</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View System: </a:t>
            </a:r>
            <a:r>
              <a:rPr b="0" i="0" lang="es-MX" sz="1500" u="none" cap="none" strike="noStrike">
                <a:solidFill>
                  <a:schemeClr val="dk1"/>
                </a:solidFill>
                <a:latin typeface="Arial"/>
                <a:ea typeface="Arial"/>
                <a:cs typeface="Arial"/>
                <a:sym typeface="Arial"/>
              </a:rPr>
              <a:t>Elementos que ayudan a construir interfaces (botones, texto, listas, etc.).</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Package Manager: </a:t>
            </a:r>
            <a:r>
              <a:rPr b="0" i="0" lang="es-MX" sz="1500" u="none" cap="none" strike="noStrike">
                <a:solidFill>
                  <a:schemeClr val="dk1"/>
                </a:solidFill>
                <a:latin typeface="Arial"/>
                <a:ea typeface="Arial"/>
                <a:cs typeface="Arial"/>
                <a:sym typeface="Arial"/>
              </a:rPr>
              <a:t>Gestiona los paquetes instalados, así como su instalación.</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Telephony Manager: </a:t>
            </a:r>
            <a:r>
              <a:rPr b="0" i="0" lang="es-MX" sz="1500" u="none" cap="none" strike="noStrike">
                <a:solidFill>
                  <a:schemeClr val="dk1"/>
                </a:solidFill>
                <a:latin typeface="Arial"/>
                <a:ea typeface="Arial"/>
                <a:cs typeface="Arial"/>
                <a:sym typeface="Arial"/>
              </a:rPr>
              <a:t>Gestiona el Realizar/Enviar tanto llamadas como mensajes.</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Resource Manager: </a:t>
            </a:r>
            <a:r>
              <a:rPr b="0" i="0" lang="es-MX" sz="1500" u="none" cap="none" strike="noStrike">
                <a:solidFill>
                  <a:schemeClr val="dk1"/>
                </a:solidFill>
                <a:latin typeface="Arial"/>
                <a:ea typeface="Arial"/>
                <a:cs typeface="Arial"/>
                <a:sym typeface="Arial"/>
              </a:rPr>
              <a:t>Gestiona recursos que forman parte de la aplicación pero están fuera de código. Imágenes, sonidos, layouts, archivo strings/styles/anims. </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Location Manager: </a:t>
            </a:r>
            <a:r>
              <a:rPr b="0" i="0" lang="es-MX" sz="1500" u="none" cap="none" strike="noStrike">
                <a:solidFill>
                  <a:schemeClr val="dk1"/>
                </a:solidFill>
                <a:latin typeface="Arial"/>
                <a:ea typeface="Arial"/>
                <a:cs typeface="Arial"/>
                <a:sym typeface="Arial"/>
              </a:rPr>
              <a:t>Determina la posición mediante GPS o WiFi, puede trabajar con mapas.</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1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Pruebas en dispositivos - 1</a:t>
            </a:r>
            <a:endParaRPr b="0" i="0" sz="3600" u="none" cap="none" strike="noStrike">
              <a:solidFill>
                <a:schemeClr val="lt1"/>
              </a:solidFill>
              <a:latin typeface="Century Gothic"/>
              <a:ea typeface="Century Gothic"/>
              <a:cs typeface="Century Gothic"/>
              <a:sym typeface="Century Gothic"/>
            </a:endParaRPr>
          </a:p>
        </p:txBody>
      </p:sp>
      <p:sp>
        <p:nvSpPr>
          <p:cNvPr id="1477" name="Google Shape;1477;p212"/>
          <p:cNvSpPr txBox="1"/>
          <p:nvPr>
            <p:ph idx="4294967295" type="body"/>
          </p:nvPr>
        </p:nvSpPr>
        <p:spPr>
          <a:xfrm>
            <a:off x="457200" y="1700213"/>
            <a:ext cx="4546848" cy="452596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Se pueden realizar pruebas en dispositivos configurando nuestros equipos de tal manera que permitan la instalación de paquetes desde orígenes desconocidos.</a:t>
            </a:r>
            <a:endParaRPr/>
          </a:p>
        </p:txBody>
      </p:sp>
      <p:pic>
        <p:nvPicPr>
          <p:cNvPr descr="D:\Cursos\Repositorio\Curso de Android Nativo Básico\Archivos de Soporte\Imagenes de Presentación\Imagen acerca de.png" id="1478" name="Google Shape;1478;p212"/>
          <p:cNvPicPr preferRelativeResize="0"/>
          <p:nvPr/>
        </p:nvPicPr>
        <p:blipFill rotWithShape="1">
          <a:blip r:embed="rId3">
            <a:alphaModFix/>
          </a:blip>
          <a:srcRect b="0" l="0" r="0" t="0"/>
          <a:stretch/>
        </p:blipFill>
        <p:spPr>
          <a:xfrm>
            <a:off x="5148064" y="1412776"/>
            <a:ext cx="3635896" cy="4393114"/>
          </a:xfrm>
          <a:prstGeom prst="rect">
            <a:avLst/>
          </a:prstGeom>
          <a:noFill/>
          <a:ln>
            <a:noFill/>
          </a:ln>
        </p:spPr>
      </p:pic>
      <p:sp>
        <p:nvSpPr>
          <p:cNvPr id="1479" name="Google Shape;1479;p21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Pruebas en dispositivos - 3</a:t>
            </a:r>
            <a:endParaRPr b="0" i="0" sz="3600" u="none" cap="none" strike="noStrike">
              <a:solidFill>
                <a:schemeClr val="lt1"/>
              </a:solidFill>
              <a:latin typeface="Century Gothic"/>
              <a:ea typeface="Century Gothic"/>
              <a:cs typeface="Century Gothic"/>
              <a:sym typeface="Century Gothic"/>
            </a:endParaRPr>
          </a:p>
        </p:txBody>
      </p:sp>
      <p:sp>
        <p:nvSpPr>
          <p:cNvPr id="1485" name="Google Shape;1485;p213"/>
          <p:cNvSpPr txBox="1"/>
          <p:nvPr>
            <p:ph idx="4294967295" type="body"/>
          </p:nvPr>
        </p:nvSpPr>
        <p:spPr>
          <a:xfrm>
            <a:off x="457200" y="170021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Versiones menores o igual a la 4.1</a:t>
            </a:r>
            <a:endParaRPr/>
          </a:p>
        </p:txBody>
      </p:sp>
      <p:pic>
        <p:nvPicPr>
          <p:cNvPr id="1486" name="Google Shape;1486;p213"/>
          <p:cNvPicPr preferRelativeResize="0"/>
          <p:nvPr/>
        </p:nvPicPr>
        <p:blipFill rotWithShape="1">
          <a:blip r:embed="rId3">
            <a:alphaModFix/>
          </a:blip>
          <a:srcRect b="0" l="0" r="0" t="0"/>
          <a:stretch/>
        </p:blipFill>
        <p:spPr>
          <a:xfrm>
            <a:off x="1403648" y="2140247"/>
            <a:ext cx="6606642" cy="3737025"/>
          </a:xfrm>
          <a:prstGeom prst="rect">
            <a:avLst/>
          </a:prstGeom>
          <a:noFill/>
          <a:ln>
            <a:noFill/>
          </a:ln>
        </p:spPr>
      </p:pic>
      <p:sp>
        <p:nvSpPr>
          <p:cNvPr id="1487" name="Google Shape;1487;p21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21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Pruebas en dispositivos - 4</a:t>
            </a:r>
            <a:endParaRPr/>
          </a:p>
        </p:txBody>
      </p:sp>
      <p:sp>
        <p:nvSpPr>
          <p:cNvPr id="1493" name="Google Shape;1493;p214"/>
          <p:cNvSpPr txBox="1"/>
          <p:nvPr>
            <p:ph idx="4294967295" type="body"/>
          </p:nvPr>
        </p:nvSpPr>
        <p:spPr>
          <a:xfrm>
            <a:off x="457200" y="170021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Versiones mayores o iguales a la 4.2</a:t>
            </a:r>
            <a:endParaRPr/>
          </a:p>
        </p:txBody>
      </p:sp>
      <p:pic>
        <p:nvPicPr>
          <p:cNvPr id="1494" name="Google Shape;1494;p214"/>
          <p:cNvPicPr preferRelativeResize="0"/>
          <p:nvPr/>
        </p:nvPicPr>
        <p:blipFill rotWithShape="1">
          <a:blip r:embed="rId3">
            <a:alphaModFix/>
          </a:blip>
          <a:srcRect b="0" l="0" r="0" t="0"/>
          <a:stretch/>
        </p:blipFill>
        <p:spPr>
          <a:xfrm>
            <a:off x="1547664" y="2276872"/>
            <a:ext cx="5832648" cy="3706461"/>
          </a:xfrm>
          <a:prstGeom prst="rect">
            <a:avLst/>
          </a:prstGeom>
          <a:noFill/>
          <a:ln>
            <a:noFill/>
          </a:ln>
        </p:spPr>
      </p:pic>
      <p:sp>
        <p:nvSpPr>
          <p:cNvPr id="1495" name="Google Shape;1495;p214"/>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21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Formas de Distribución</a:t>
            </a:r>
            <a:endParaRPr b="0" i="0" sz="3600" u="none" cap="none" strike="noStrike">
              <a:solidFill>
                <a:schemeClr val="lt1"/>
              </a:solidFill>
              <a:latin typeface="Century Gothic"/>
              <a:ea typeface="Century Gothic"/>
              <a:cs typeface="Century Gothic"/>
              <a:sym typeface="Century Gothic"/>
            </a:endParaRPr>
          </a:p>
        </p:txBody>
      </p:sp>
      <p:sp>
        <p:nvSpPr>
          <p:cNvPr id="1501" name="Google Shape;1501;p215"/>
          <p:cNvSpPr txBox="1"/>
          <p:nvPr>
            <p:ph idx="4294967295" type="body"/>
          </p:nvPr>
        </p:nvSpPr>
        <p:spPr>
          <a:xfrm>
            <a:off x="457200" y="170021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Publicación en Google Play.</a:t>
            </a:r>
            <a:endParaRPr/>
          </a:p>
          <a:p>
            <a:pPr indent="-3429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Publicación del apk en Sitio web.</a:t>
            </a:r>
            <a:endParaRPr/>
          </a:p>
          <a:p>
            <a:pPr indent="-3429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Envío del apk por correo.</a:t>
            </a:r>
            <a:endParaRPr/>
          </a:p>
          <a:p>
            <a:pPr indent="-3429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Carga del apk por USB.</a:t>
            </a:r>
            <a:endParaRPr/>
          </a:p>
          <a:p>
            <a:pPr indent="-285750" lvl="1" marL="74295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 adb install example.apk</a:t>
            </a:r>
            <a:endParaRPr/>
          </a:p>
        </p:txBody>
      </p:sp>
      <p:sp>
        <p:nvSpPr>
          <p:cNvPr id="1502" name="Google Shape;1502;p21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16"/>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Google Play Developer Console</a:t>
            </a:r>
            <a:endParaRPr b="0" i="0" sz="3600" u="none" cap="none" strike="noStrike">
              <a:solidFill>
                <a:schemeClr val="lt1"/>
              </a:solidFill>
              <a:latin typeface="Century Gothic"/>
              <a:ea typeface="Century Gothic"/>
              <a:cs typeface="Century Gothic"/>
              <a:sym typeface="Century Gothic"/>
            </a:endParaRPr>
          </a:p>
        </p:txBody>
      </p:sp>
      <p:pic>
        <p:nvPicPr>
          <p:cNvPr id="1508" name="Google Shape;1508;p216"/>
          <p:cNvPicPr preferRelativeResize="0"/>
          <p:nvPr/>
        </p:nvPicPr>
        <p:blipFill rotWithShape="1">
          <a:blip r:embed="rId3">
            <a:alphaModFix/>
          </a:blip>
          <a:srcRect b="0" l="0" r="0" t="0"/>
          <a:stretch/>
        </p:blipFill>
        <p:spPr>
          <a:xfrm>
            <a:off x="467544" y="1628800"/>
            <a:ext cx="8208912" cy="4107039"/>
          </a:xfrm>
          <a:prstGeom prst="rect">
            <a:avLst/>
          </a:prstGeom>
          <a:noFill/>
          <a:ln>
            <a:noFill/>
          </a:ln>
        </p:spPr>
      </p:pic>
      <p:sp>
        <p:nvSpPr>
          <p:cNvPr id="1509" name="Google Shape;1509;p216"/>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17"/>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Pasos para la distribución</a:t>
            </a:r>
            <a:endParaRPr b="0" i="0" sz="3600" u="none" cap="none" strike="noStrike">
              <a:solidFill>
                <a:schemeClr val="lt1"/>
              </a:solidFill>
              <a:latin typeface="Century Gothic"/>
              <a:ea typeface="Century Gothic"/>
              <a:cs typeface="Century Gothic"/>
              <a:sym typeface="Century Gothic"/>
            </a:endParaRPr>
          </a:p>
        </p:txBody>
      </p:sp>
      <p:pic>
        <p:nvPicPr>
          <p:cNvPr id="1515" name="Google Shape;1515;p217"/>
          <p:cNvPicPr preferRelativeResize="0"/>
          <p:nvPr/>
        </p:nvPicPr>
        <p:blipFill rotWithShape="1">
          <a:blip r:embed="rId3">
            <a:alphaModFix/>
          </a:blip>
          <a:srcRect b="0" l="0" r="0" t="0"/>
          <a:stretch/>
        </p:blipFill>
        <p:spPr>
          <a:xfrm>
            <a:off x="755576" y="1484784"/>
            <a:ext cx="7632848" cy="4434020"/>
          </a:xfrm>
          <a:prstGeom prst="rect">
            <a:avLst/>
          </a:prstGeom>
          <a:noFill/>
          <a:ln>
            <a:noFill/>
          </a:ln>
        </p:spPr>
      </p:pic>
      <p:sp>
        <p:nvSpPr>
          <p:cNvPr id="1516" name="Google Shape;1516;p217"/>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21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1522" name="Google Shape;1522;p218"/>
          <p:cNvPicPr preferRelativeResize="0"/>
          <p:nvPr/>
        </p:nvPicPr>
        <p:blipFill rotWithShape="1">
          <a:blip r:embed="rId3">
            <a:alphaModFix/>
          </a:blip>
          <a:srcRect b="0" l="0" r="0" t="0"/>
          <a:stretch/>
        </p:blipFill>
        <p:spPr>
          <a:xfrm>
            <a:off x="3419872" y="1700808"/>
            <a:ext cx="2226244" cy="3970810"/>
          </a:xfrm>
          <a:prstGeom prst="rect">
            <a:avLst/>
          </a:prstGeom>
          <a:noFill/>
          <a:ln>
            <a:noFill/>
          </a:ln>
        </p:spPr>
      </p:pic>
      <p:sp>
        <p:nvSpPr>
          <p:cNvPr id="1523" name="Google Shape;1523;p21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1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Certificación:</a:t>
            </a:r>
            <a:endParaRPr b="0" i="0" sz="3600" u="none" cap="none" strike="noStrike">
              <a:solidFill>
                <a:schemeClr val="lt1"/>
              </a:solidFill>
              <a:latin typeface="Century Gothic"/>
              <a:ea typeface="Century Gothic"/>
              <a:cs typeface="Century Gothic"/>
              <a:sym typeface="Century Gothic"/>
            </a:endParaRPr>
          </a:p>
        </p:txBody>
      </p:sp>
      <p:sp>
        <p:nvSpPr>
          <p:cNvPr id="1529" name="Google Shape;1529;p219"/>
          <p:cNvSpPr/>
          <p:nvPr/>
        </p:nvSpPr>
        <p:spPr>
          <a:xfrm>
            <a:off x="1389888" y="1700808"/>
            <a:ext cx="6364243"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Examen de Certificación</a:t>
            </a:r>
            <a:endParaRPr sz="4000">
              <a:solidFill>
                <a:schemeClr val="dk2"/>
              </a:solidFill>
              <a:latin typeface="Century Gothic"/>
              <a:ea typeface="Century Gothic"/>
              <a:cs typeface="Century Gothic"/>
              <a:sym typeface="Century Gothic"/>
            </a:endParaRPr>
          </a:p>
        </p:txBody>
      </p:sp>
      <p:pic>
        <p:nvPicPr>
          <p:cNvPr descr="D:\Cursos\Repositorio\Curso de Android Nativo Básico\Archivos de Soporte\Imagenes de Presentación\brand-certificados_basicopng.png" id="1530" name="Google Shape;1530;p219"/>
          <p:cNvPicPr preferRelativeResize="0"/>
          <p:nvPr/>
        </p:nvPicPr>
        <p:blipFill rotWithShape="1">
          <a:blip r:embed="rId3">
            <a:alphaModFix/>
          </a:blip>
          <a:srcRect b="0" l="0" r="0" t="0"/>
          <a:stretch/>
        </p:blipFill>
        <p:spPr>
          <a:xfrm>
            <a:off x="1979712" y="2420888"/>
            <a:ext cx="5393730" cy="4167882"/>
          </a:xfrm>
          <a:prstGeom prst="rect">
            <a:avLst/>
          </a:prstGeom>
          <a:noFill/>
          <a:ln>
            <a:noFill/>
          </a:ln>
        </p:spPr>
      </p:pic>
      <p:sp>
        <p:nvSpPr>
          <p:cNvPr id="1531" name="Google Shape;1531;p21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2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Cierre</a:t>
            </a:r>
            <a:endParaRPr b="0" i="0" sz="3600" u="none" cap="none" strike="noStrike">
              <a:solidFill>
                <a:schemeClr val="lt1"/>
              </a:solidFill>
              <a:latin typeface="Century Gothic"/>
              <a:ea typeface="Century Gothic"/>
              <a:cs typeface="Century Gothic"/>
              <a:sym typeface="Century Gothic"/>
            </a:endParaRPr>
          </a:p>
        </p:txBody>
      </p:sp>
      <p:sp>
        <p:nvSpPr>
          <p:cNvPr id="1537" name="Google Shape;1537;p220"/>
          <p:cNvSpPr txBox="1"/>
          <p:nvPr>
            <p:ph idx="4294967295" type="body"/>
          </p:nvPr>
        </p:nvSpPr>
        <p:spPr>
          <a:xfrm>
            <a:off x="457200" y="1639888"/>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Impresiones generales.</a:t>
            </a:r>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¿Qué me gusto más?</a:t>
            </a:r>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¿Qué tema fue el más interesante?</a:t>
            </a:r>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¿En que aplicaré lo aprendido?</a:t>
            </a:r>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Errores presentados</a:t>
            </a:r>
            <a:endParaRPr/>
          </a:p>
          <a:p>
            <a:pPr indent="-190500" lvl="0" marL="342900" marR="0" rtl="0" algn="l">
              <a:spcBef>
                <a:spcPts val="6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38" name="Google Shape;1538;p22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22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Evaluación Práctica:</a:t>
            </a:r>
            <a:endParaRPr b="0" i="0" sz="3600" u="none" cap="none" strike="noStrike">
              <a:solidFill>
                <a:schemeClr val="lt1"/>
              </a:solidFill>
              <a:latin typeface="Century Gothic"/>
              <a:ea typeface="Century Gothic"/>
              <a:cs typeface="Century Gothic"/>
              <a:sym typeface="Century Gothic"/>
            </a:endParaRPr>
          </a:p>
        </p:txBody>
      </p:sp>
      <p:sp>
        <p:nvSpPr>
          <p:cNvPr id="1544" name="Google Shape;1544;p221"/>
          <p:cNvSpPr/>
          <p:nvPr/>
        </p:nvSpPr>
        <p:spPr>
          <a:xfrm>
            <a:off x="2553664" y="1556792"/>
            <a:ext cx="4036682"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Laboratorio de </a:t>
            </a:r>
            <a:endParaRPr/>
          </a:p>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Evaluación</a:t>
            </a:r>
            <a:endParaRPr/>
          </a:p>
        </p:txBody>
      </p:sp>
      <p:pic>
        <p:nvPicPr>
          <p:cNvPr descr="D:\Cursos\Repositorio\Curso de Android Nativo Básico\Archivos de Soporte\Imagenes de Presentación\evaluacion.png" id="1545" name="Google Shape;1545;p221"/>
          <p:cNvPicPr preferRelativeResize="0"/>
          <p:nvPr/>
        </p:nvPicPr>
        <p:blipFill rotWithShape="1">
          <a:blip r:embed="rId3">
            <a:alphaModFix/>
          </a:blip>
          <a:srcRect b="0" l="0" r="0" t="0"/>
          <a:stretch/>
        </p:blipFill>
        <p:spPr>
          <a:xfrm>
            <a:off x="2699792" y="2852936"/>
            <a:ext cx="3888432" cy="3226859"/>
          </a:xfrm>
          <a:prstGeom prst="rect">
            <a:avLst/>
          </a:prstGeom>
          <a:noFill/>
          <a:ln>
            <a:noFill/>
          </a:ln>
        </p:spPr>
      </p:pic>
      <p:sp>
        <p:nvSpPr>
          <p:cNvPr id="1546" name="Google Shape;1546;p22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Framework de Aplicaciones - 2</a:t>
            </a:r>
            <a:endParaRPr/>
          </a:p>
        </p:txBody>
      </p:sp>
      <p:sp>
        <p:nvSpPr>
          <p:cNvPr id="206" name="Google Shape;206;p33"/>
          <p:cNvSpPr txBox="1"/>
          <p:nvPr>
            <p:ph idx="4294967295" type="body"/>
          </p:nvPr>
        </p:nvSpPr>
        <p:spPr>
          <a:xfrm>
            <a:off x="457200" y="1711325"/>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Notification Manager: </a:t>
            </a:r>
            <a:r>
              <a:rPr b="0" i="0" lang="es-MX" sz="1500" u="none" cap="none" strike="noStrike">
                <a:solidFill>
                  <a:schemeClr val="dk1"/>
                </a:solidFill>
                <a:latin typeface="Arial"/>
                <a:ea typeface="Arial"/>
                <a:cs typeface="Arial"/>
                <a:sym typeface="Arial"/>
              </a:rPr>
              <a:t>Muestra alertas en la barra de estado. Permite uso de sonidos, vibrador, LED’s en caso de tenerlos.</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Sensor Manager: </a:t>
            </a:r>
            <a:r>
              <a:rPr b="0" i="0" lang="es-MX" sz="1500" u="none" cap="none" strike="noStrike">
                <a:solidFill>
                  <a:schemeClr val="dk1"/>
                </a:solidFill>
                <a:latin typeface="Arial"/>
                <a:ea typeface="Arial"/>
                <a:cs typeface="Arial"/>
                <a:sym typeface="Arial"/>
              </a:rPr>
              <a:t>Nos permite la manipulación de los elementos de hardware del teléfono, como acelerómetro, giroscopio, sensor de luminosidad, sensor de campo magnético, brújula, sensor de presión, sensor de proximidad, sensor de temperatura, etc.</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Cámara: </a:t>
            </a:r>
            <a:r>
              <a:rPr b="0" i="0" lang="es-MX" sz="1500" u="none" cap="none" strike="noStrike">
                <a:solidFill>
                  <a:schemeClr val="dk1"/>
                </a:solidFill>
                <a:latin typeface="Arial"/>
                <a:ea typeface="Arial"/>
                <a:cs typeface="Arial"/>
                <a:sym typeface="Arial"/>
              </a:rPr>
              <a:t>Con esta librería podemos hacer uso de la(s) cámara(s) del dispositivo para tomar fotografías o para grabar video.</a:t>
            </a:r>
            <a:endParaRPr/>
          </a:p>
          <a:p>
            <a:pPr indent="-342900" lvl="0" marL="342900" marR="0" rtl="0" algn="just">
              <a:spcBef>
                <a:spcPts val="300"/>
              </a:spcBef>
              <a:spcAft>
                <a:spcPts val="0"/>
              </a:spcAft>
              <a:buClr>
                <a:srgbClr val="1F5FA0"/>
              </a:buClr>
              <a:buSzPts val="1500"/>
              <a:buFont typeface="Arial"/>
              <a:buChar char="•"/>
            </a:pPr>
            <a:r>
              <a:rPr b="1" i="0" lang="es-MX" sz="1500" u="none" cap="none" strike="noStrike">
                <a:solidFill>
                  <a:srgbClr val="1F5FA0"/>
                </a:solidFill>
                <a:latin typeface="Arial"/>
                <a:ea typeface="Arial"/>
                <a:cs typeface="Arial"/>
                <a:sym typeface="Arial"/>
              </a:rPr>
              <a:t>Multimedia: </a:t>
            </a:r>
            <a:r>
              <a:rPr b="0" i="0" lang="es-MX" sz="1500" u="none" cap="none" strike="noStrike">
                <a:solidFill>
                  <a:schemeClr val="dk1"/>
                </a:solidFill>
                <a:latin typeface="Arial"/>
                <a:ea typeface="Arial"/>
                <a:cs typeface="Arial"/>
                <a:sym typeface="Arial"/>
              </a:rPr>
              <a:t>Permite reproducir y visualizar, audio, video e imágenes en el dispositivo.</a:t>
            </a:r>
            <a:endParaRPr/>
          </a:p>
          <a:p>
            <a:pPr indent="-342900" lvl="0" marL="342900" marR="0" rtl="0" algn="l">
              <a:spcBef>
                <a:spcPts val="30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2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Contacto:</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Básico 17\Archivos de Soporte\Imagenes de Presentación\Contacto presentación.png" id="1552" name="Google Shape;1552;p222"/>
          <p:cNvPicPr preferRelativeResize="0"/>
          <p:nvPr/>
        </p:nvPicPr>
        <p:blipFill rotWithShape="1">
          <a:blip r:embed="rId3">
            <a:alphaModFix/>
          </a:blip>
          <a:srcRect b="0" l="0" r="0" t="0"/>
          <a:stretch/>
        </p:blipFill>
        <p:spPr>
          <a:xfrm>
            <a:off x="1043608" y="1412776"/>
            <a:ext cx="6457726" cy="4438274"/>
          </a:xfrm>
          <a:prstGeom prst="rect">
            <a:avLst/>
          </a:prstGeom>
          <a:noFill/>
          <a:ln>
            <a:noFill/>
          </a:ln>
        </p:spPr>
      </p:pic>
      <p:sp>
        <p:nvSpPr>
          <p:cNvPr id="1553" name="Google Shape;1553;p22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Aplicaciones</a:t>
            </a:r>
            <a:endParaRPr/>
          </a:p>
        </p:txBody>
      </p:sp>
      <p:sp>
        <p:nvSpPr>
          <p:cNvPr id="212" name="Google Shape;212;p3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Incluye todas las aplicaciones del dispositivo:</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Con o sin interfaz de usuario.</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Nativas (C/C++) o programadas en Java.</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Preinstaladas o instaladas por el usuario.</a:t>
            </a:r>
            <a:endParaRPr/>
          </a:p>
          <a:p>
            <a:pPr indent="-342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Home: Aplicación principal del sistema, permite ejecutar                  otras aplicaciones.</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Versiones de Android</a:t>
            </a:r>
            <a:endParaRPr/>
          </a:p>
        </p:txBody>
      </p:sp>
      <p:sp>
        <p:nvSpPr>
          <p:cNvPr id="218" name="Google Shape;218;p35"/>
          <p:cNvSpPr txBox="1"/>
          <p:nvPr/>
        </p:nvSpPr>
        <p:spPr>
          <a:xfrm>
            <a:off x="468313" y="1556792"/>
            <a:ext cx="8207375" cy="440120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s-MX" sz="2000" u="none" cap="none" strike="noStrike">
                <a:solidFill>
                  <a:schemeClr val="dk1"/>
                </a:solidFill>
                <a:latin typeface="Arial"/>
                <a:ea typeface="Arial"/>
                <a:cs typeface="Arial"/>
                <a:sym typeface="Arial"/>
              </a:rPr>
              <a:t>Las versiones de Android reciben el nombre de postres en inglés. En cada versión el postre elegido empieza por una letra distinta siguiendo un orden alfabético:</a:t>
            </a:r>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rPr b="0" i="0" lang="es-MX" sz="2000" u="none" cap="none" strike="noStrike">
                <a:solidFill>
                  <a:schemeClr val="dk1"/>
                </a:solidFill>
                <a:latin typeface="Arial"/>
                <a:ea typeface="Arial"/>
                <a:cs typeface="Arial"/>
                <a:sym typeface="Arial"/>
              </a:rPr>
              <a:t>NOTA: La nueva versión es Android 7.0 Nougat</a:t>
            </a:r>
            <a:endParaRPr b="0" i="0" sz="2000" u="none" cap="none" strike="noStrike">
              <a:solidFill>
                <a:schemeClr val="dk1"/>
              </a:solidFill>
              <a:latin typeface="Arial"/>
              <a:ea typeface="Arial"/>
              <a:cs typeface="Arial"/>
              <a:sym typeface="Arial"/>
            </a:endParaRPr>
          </a:p>
        </p:txBody>
      </p:sp>
      <p:pic>
        <p:nvPicPr>
          <p:cNvPr descr="D:\Cursos\Repositorio\Curso de Android Nativo Básico 17\Archivos de Soporte\Imagenes de Presentación\Versiones android.png" id="219" name="Google Shape;219;p35"/>
          <p:cNvPicPr preferRelativeResize="0"/>
          <p:nvPr/>
        </p:nvPicPr>
        <p:blipFill rotWithShape="1">
          <a:blip r:embed="rId3">
            <a:alphaModFix/>
          </a:blip>
          <a:srcRect b="0" l="0" r="0" t="0"/>
          <a:stretch/>
        </p:blipFill>
        <p:spPr>
          <a:xfrm>
            <a:off x="179512" y="2780928"/>
            <a:ext cx="8686800" cy="285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Herramientas para Desarrollo</a:t>
            </a:r>
            <a:endParaRPr/>
          </a:p>
        </p:txBody>
      </p:sp>
      <p:sp>
        <p:nvSpPr>
          <p:cNvPr id="225" name="Google Shape;225;p3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NDK (Native Development Kit): </a:t>
            </a:r>
            <a:endParaRPr/>
          </a:p>
          <a:p>
            <a:pPr indent="-285750" lvl="1" marL="742950" marR="0" rtl="0" algn="l">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 / C++</a:t>
            </a:r>
            <a:endParaRPr/>
          </a:p>
          <a:p>
            <a:pPr indent="-3429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Titanium Mobile Apccelerator: </a:t>
            </a:r>
            <a:endParaRPr/>
          </a:p>
          <a:p>
            <a:pPr indent="-285750" lvl="1" marL="742950" marR="0" rtl="0" algn="l">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JavaScript, XML</a:t>
            </a:r>
            <a:endParaRPr/>
          </a:p>
          <a:p>
            <a:pPr indent="-3429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PhoneGap (Ionic – Cordova): </a:t>
            </a:r>
            <a:endParaRPr/>
          </a:p>
          <a:p>
            <a:pPr indent="-285750" lvl="1" marL="742950" marR="0" rtl="0" algn="l">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HTML, CSS, JavaScript</a:t>
            </a:r>
            <a:endParaRPr b="0" i="0" sz="1200" u="none" cap="none" strike="noStrike">
              <a:solidFill>
                <a:schemeClr val="dk1"/>
              </a:solidFill>
              <a:latin typeface="Arial"/>
              <a:ea typeface="Arial"/>
              <a:cs typeface="Arial"/>
              <a:sym typeface="Arial"/>
            </a:endParaRPr>
          </a:p>
          <a:p>
            <a:pPr indent="-285750" lvl="1" marL="742950" marR="0" rtl="0" algn="l">
              <a:spcBef>
                <a:spcPts val="24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Corona SDK</a:t>
            </a:r>
            <a:endParaRPr/>
          </a:p>
          <a:p>
            <a:pPr indent="-285750" lvl="1" marL="742950" marR="0" rtl="0" algn="l">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Lua</a:t>
            </a:r>
            <a:endParaRPr b="0" i="0" sz="1200" u="none" cap="none" strike="noStrike">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 Studio o Eclipse + Android SDK: </a:t>
            </a:r>
            <a:endParaRPr/>
          </a:p>
          <a:p>
            <a:pPr indent="-285750" lvl="1" marL="742950" marR="0" rtl="0" algn="l">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Java, XML</a:t>
            </a:r>
            <a:endParaRPr/>
          </a:p>
          <a:p>
            <a:pPr indent="-285750" lvl="1" marL="742950" marR="0" rtl="0" algn="l">
              <a:spcBef>
                <a:spcPts val="24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Xamarin</a:t>
            </a:r>
            <a:endParaRPr b="0" i="0" sz="1600" u="none" cap="none" strike="noStrike">
              <a:solidFill>
                <a:schemeClr val="dk1"/>
              </a:solidFill>
              <a:latin typeface="Arial"/>
              <a:ea typeface="Arial"/>
              <a:cs typeface="Arial"/>
              <a:sym typeface="Arial"/>
            </a:endParaRPr>
          </a:p>
          <a:p>
            <a:pPr indent="-285750" lvl="1" marL="742950" marR="0" rtl="0" algn="l">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a:t>
            </a:r>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231" name="Google Shape;231;p37"/>
          <p:cNvPicPr preferRelativeResize="0"/>
          <p:nvPr/>
        </p:nvPicPr>
        <p:blipFill rotWithShape="1">
          <a:blip r:embed="rId3">
            <a:alphaModFix/>
          </a:blip>
          <a:srcRect b="0" l="0" r="0" t="0"/>
          <a:stretch/>
        </p:blipFill>
        <p:spPr>
          <a:xfrm>
            <a:off x="3635896" y="1700808"/>
            <a:ext cx="2226244" cy="397081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1:</a:t>
            </a:r>
            <a:endParaRPr b="0" i="0" sz="3600" u="none" cap="none" strike="noStrike">
              <a:solidFill>
                <a:schemeClr val="lt1"/>
              </a:solidFill>
              <a:latin typeface="Century Gothic"/>
              <a:ea typeface="Century Gothic"/>
              <a:cs typeface="Century Gothic"/>
              <a:sym typeface="Century Gothic"/>
            </a:endParaRPr>
          </a:p>
        </p:txBody>
      </p:sp>
      <p:sp>
        <p:nvSpPr>
          <p:cNvPr id="237" name="Google Shape;237;p38"/>
          <p:cNvSpPr/>
          <p:nvPr/>
        </p:nvSpPr>
        <p:spPr>
          <a:xfrm>
            <a:off x="323528" y="1844824"/>
            <a:ext cx="8348297"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4000" u="none" cap="none" strike="noStrike">
                <a:solidFill>
                  <a:schemeClr val="dk2"/>
                </a:solidFill>
                <a:latin typeface="Century Gothic"/>
                <a:ea typeface="Century Gothic"/>
                <a:cs typeface="Century Gothic"/>
                <a:sym typeface="Century Gothic"/>
              </a:rPr>
              <a:t>Android Studio</a:t>
            </a:r>
            <a:endParaRPr b="0" i="0" sz="4000" u="none" cap="none" strike="noStrike">
              <a:solidFill>
                <a:schemeClr val="dk2"/>
              </a:solidFill>
              <a:latin typeface="Century Gothic"/>
              <a:ea typeface="Century Gothic"/>
              <a:cs typeface="Century Gothic"/>
              <a:sym typeface="Century Gothic"/>
            </a:endParaRPr>
          </a:p>
        </p:txBody>
      </p:sp>
      <p:pic>
        <p:nvPicPr>
          <p:cNvPr descr="D:\Cursos\Repositorio\Curso de Android Nativo Básico\Archivos de Soporte\Imagenes de Presentación\modulo1-androidstudio.png" id="238" name="Google Shape;238;p38"/>
          <p:cNvPicPr preferRelativeResize="0"/>
          <p:nvPr/>
        </p:nvPicPr>
        <p:blipFill rotWithShape="1">
          <a:blip r:embed="rId3">
            <a:alphaModFix/>
          </a:blip>
          <a:srcRect b="0" l="0" r="0" t="0"/>
          <a:stretch/>
        </p:blipFill>
        <p:spPr>
          <a:xfrm>
            <a:off x="1691680" y="2348880"/>
            <a:ext cx="5715000" cy="3390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Studio</a:t>
            </a:r>
            <a:endParaRPr/>
          </a:p>
        </p:txBody>
      </p:sp>
      <p:sp>
        <p:nvSpPr>
          <p:cNvPr id="244" name="Google Shape;244;p39"/>
          <p:cNvSpPr txBox="1"/>
          <p:nvPr>
            <p:ph idx="4294967295"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E58C4"/>
              </a:buClr>
              <a:buSzPts val="2400"/>
              <a:buFont typeface="Arial"/>
              <a:buNone/>
            </a:pPr>
            <a:r>
              <a:rPr b="0" i="1" lang="es-MX" sz="2400" u="none" cap="none" strike="noStrike">
                <a:solidFill>
                  <a:srgbClr val="0E58C4"/>
                </a:solidFill>
                <a:latin typeface="Arial"/>
                <a:ea typeface="Arial"/>
                <a:cs typeface="Arial"/>
                <a:sym typeface="Arial"/>
              </a:rPr>
              <a:t>http://developer.android.com/sdk/index.html</a:t>
            </a:r>
            <a:endParaRPr/>
          </a:p>
          <a:p>
            <a:pPr indent="0" lvl="0" marL="0" marR="0" rtl="0" algn="ctr">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rgbClr val="000000"/>
              </a:buClr>
              <a:buSzPts val="2000"/>
              <a:buFont typeface="Arial"/>
              <a:buChar char="•"/>
            </a:pPr>
            <a:r>
              <a:rPr b="0" i="0" lang="es-MX" sz="2000" u="none" cap="none" strike="noStrike">
                <a:solidFill>
                  <a:srgbClr val="000000"/>
                </a:solidFill>
                <a:latin typeface="Arial"/>
                <a:ea typeface="Arial"/>
                <a:cs typeface="Arial"/>
                <a:sym typeface="Arial"/>
              </a:rPr>
              <a:t>Herramienta oficial para el desarrollo de aplicaciones nativas para Android, basado en lenguaje Java.</a:t>
            </a:r>
            <a:endParaRPr/>
          </a:p>
          <a:p>
            <a:pPr indent="-215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descr="D:\Cursos\Repositorio nuevo\Curso de IOS - Swift Básico\Archivos de Soporte\Imagenes\imgscursospendientes\img_androidstudio02.png" id="245" name="Google Shape;245;p39"/>
          <p:cNvPicPr preferRelativeResize="0"/>
          <p:nvPr/>
        </p:nvPicPr>
        <p:blipFill rotWithShape="1">
          <a:blip r:embed="rId3">
            <a:alphaModFix/>
          </a:blip>
          <a:srcRect b="0" l="0" r="0" t="0"/>
          <a:stretch/>
        </p:blipFill>
        <p:spPr>
          <a:xfrm>
            <a:off x="1428728" y="3071810"/>
            <a:ext cx="6353083" cy="27729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0"/>
          <p:cNvPicPr preferRelativeResize="0"/>
          <p:nvPr/>
        </p:nvPicPr>
        <p:blipFill rotWithShape="1">
          <a:blip r:embed="rId3">
            <a:alphaModFix/>
          </a:blip>
          <a:srcRect b="0" l="0" r="0" t="0"/>
          <a:stretch/>
        </p:blipFill>
        <p:spPr>
          <a:xfrm>
            <a:off x="4027488" y="2598738"/>
            <a:ext cx="4648200" cy="2955925"/>
          </a:xfrm>
          <a:prstGeom prst="rect">
            <a:avLst/>
          </a:prstGeom>
          <a:noFill/>
          <a:ln>
            <a:noFill/>
          </a:ln>
        </p:spPr>
      </p:pic>
      <p:sp>
        <p:nvSpPr>
          <p:cNvPr id="251" name="Google Shape;251;p40"/>
          <p:cNvSpPr txBox="1"/>
          <p:nvPr>
            <p:ph idx="4294967295" type="body"/>
          </p:nvPr>
        </p:nvSpPr>
        <p:spPr>
          <a:xfrm>
            <a:off x="457200" y="1639888"/>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1" i="0" lang="es-MX" sz="2400" u="none" cap="none" strike="noStrike">
                <a:solidFill>
                  <a:schemeClr val="dk1"/>
                </a:solidFill>
                <a:latin typeface="Arial"/>
                <a:ea typeface="Arial"/>
                <a:cs typeface="Arial"/>
                <a:sym typeface="Arial"/>
              </a:rPr>
              <a:t>Bajar el SDK de Android</a:t>
            </a:r>
            <a:endParaRPr b="1" i="0" sz="2400" u="none" cap="none" strike="noStrike">
              <a:solidFill>
                <a:schemeClr val="dk1"/>
              </a:solidFill>
              <a:latin typeface="Arial"/>
              <a:ea typeface="Arial"/>
              <a:cs typeface="Arial"/>
              <a:sym typeface="Arial"/>
            </a:endParaRPr>
          </a:p>
          <a:p>
            <a:pPr indent="-285750" lvl="1" marL="74295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API´s para el desarrollo de aplicaciones Android.</a:t>
            </a:r>
            <a:endParaRPr/>
          </a:p>
          <a:p>
            <a:pPr indent="-285750" lvl="1" marL="74295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Incluida en el IDE</a:t>
            </a:r>
            <a:endParaRPr/>
          </a:p>
          <a:p>
            <a:pPr indent="-285750" lvl="1" marL="74295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Actualizar el SDK.</a:t>
            </a:r>
            <a:endParaRPr/>
          </a:p>
          <a:p>
            <a:pPr indent="-3429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2" name="Google Shape;252;p4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SDK de Android</a:t>
            </a:r>
            <a:endParaRPr/>
          </a:p>
        </p:txBody>
      </p:sp>
      <p:pic>
        <p:nvPicPr>
          <p:cNvPr id="253" name="Google Shape;253;p40"/>
          <p:cNvPicPr preferRelativeResize="0"/>
          <p:nvPr/>
        </p:nvPicPr>
        <p:blipFill rotWithShape="1">
          <a:blip r:embed="rId4">
            <a:alphaModFix/>
          </a:blip>
          <a:srcRect b="0" l="0" r="0" t="0"/>
          <a:stretch/>
        </p:blipFill>
        <p:spPr>
          <a:xfrm>
            <a:off x="923925" y="3641725"/>
            <a:ext cx="3389313" cy="23796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IDE</a:t>
            </a:r>
            <a:endParaRPr/>
          </a:p>
        </p:txBody>
      </p:sp>
      <p:pic>
        <p:nvPicPr>
          <p:cNvPr id="259" name="Google Shape;259;p41"/>
          <p:cNvPicPr preferRelativeResize="0"/>
          <p:nvPr/>
        </p:nvPicPr>
        <p:blipFill rotWithShape="1">
          <a:blip r:embed="rId3">
            <a:alphaModFix/>
          </a:blip>
          <a:srcRect b="0" l="0" r="0" t="0"/>
          <a:stretch/>
        </p:blipFill>
        <p:spPr>
          <a:xfrm>
            <a:off x="467544" y="1556792"/>
            <a:ext cx="7920881" cy="42601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Objetivos – 1 </a:t>
            </a:r>
            <a:endParaRPr b="0" i="0" sz="3600" u="none" cap="none" strike="noStrike">
              <a:solidFill>
                <a:schemeClr val="lt1"/>
              </a:solidFill>
              <a:latin typeface="Century Gothic"/>
              <a:ea typeface="Century Gothic"/>
              <a:cs typeface="Century Gothic"/>
              <a:sym typeface="Century Gothic"/>
            </a:endParaRPr>
          </a:p>
        </p:txBody>
      </p:sp>
      <p:sp>
        <p:nvSpPr>
          <p:cNvPr id="96" name="Google Shape;96;p15"/>
          <p:cNvSpPr txBox="1"/>
          <p:nvPr>
            <p:ph idx="4294967295" type="body"/>
          </p:nvPr>
        </p:nvSpPr>
        <p:spPr>
          <a:xfrm>
            <a:off x="457200" y="1639888"/>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Conocer los aspectos teóricos que rodean el concepto de “aplicación móvil”.</a:t>
            </a:r>
            <a:endParaRPr/>
          </a:p>
          <a:p>
            <a:pPr indent="-190500" lvl="0" marL="342900" marR="0" rtl="0" algn="l">
              <a:spcBef>
                <a:spcPts val="6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Conocer las técnicas de codificación en Java para aplicaciones sobre Android.</a:t>
            </a:r>
            <a:endParaRPr/>
          </a:p>
          <a:p>
            <a:pPr indent="-190500" lvl="0" marL="342900" marR="0" rtl="0" algn="l">
              <a:spcBef>
                <a:spcPts val="6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Conocer los principales aspectos y elementos que componen una aplicación en Android.</a:t>
            </a:r>
            <a:endParaRPr/>
          </a:p>
          <a:p>
            <a:pPr indent="-190500" lvl="0" marL="342900" marR="0" rtl="0" algn="l">
              <a:spcBef>
                <a:spcPts val="6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0" y="763600"/>
            <a:ext cx="80670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Cadena de Herramientas Android</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Básico 17\Archivos de Soporte\Imagenes de Presentación\Cadena de herramientas android.png" id="265" name="Google Shape;265;p42"/>
          <p:cNvPicPr preferRelativeResize="0"/>
          <p:nvPr/>
        </p:nvPicPr>
        <p:blipFill rotWithShape="1">
          <a:blip r:embed="rId3">
            <a:alphaModFix/>
          </a:blip>
          <a:srcRect b="0" l="0" r="0" t="0"/>
          <a:stretch/>
        </p:blipFill>
        <p:spPr>
          <a:xfrm>
            <a:off x="827584" y="1700808"/>
            <a:ext cx="7362825" cy="4200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Device Monitor - 1</a:t>
            </a:r>
            <a:endParaRPr/>
          </a:p>
        </p:txBody>
      </p:sp>
      <p:sp>
        <p:nvSpPr>
          <p:cNvPr id="271" name="Google Shape;271;p43"/>
          <p:cNvSpPr txBox="1"/>
          <p:nvPr>
            <p:ph idx="4294967295" type="body"/>
          </p:nvPr>
        </p:nvSpPr>
        <p:spPr>
          <a:xfrm>
            <a:off x="457200" y="1711325"/>
            <a:ext cx="8003232" cy="423862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2000"/>
              <a:buFont typeface="Arial"/>
              <a:buNone/>
            </a:pPr>
            <a:r>
              <a:rPr b="0" i="0" lang="es-MX" sz="2000" u="none" cap="none" strike="noStrike">
                <a:solidFill>
                  <a:schemeClr val="dk1"/>
                </a:solidFill>
                <a:latin typeface="Arial"/>
                <a:ea typeface="Arial"/>
                <a:cs typeface="Arial"/>
                <a:sym typeface="Arial"/>
              </a:rPr>
              <a:t>Herramienta para debugging en Android, es compatible con emuladores y dispositivos, algunas de sus características son:</a:t>
            </a:r>
            <a:endParaRPr/>
          </a:p>
          <a:p>
            <a:pPr indent="0" lvl="0" marL="0" marR="0" rtl="0" algn="just">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27000" lvl="0" marL="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 Capturas de pantalla del dispositivo.</a:t>
            </a:r>
            <a:endParaRPr/>
          </a:p>
          <a:p>
            <a:pPr indent="-127000" lvl="0" marL="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 Información de hilos (threads).</a:t>
            </a:r>
            <a:endParaRPr/>
          </a:p>
          <a:p>
            <a:pPr indent="-127000" lvl="0" marL="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 Uso de memoria.</a:t>
            </a:r>
            <a:endParaRPr/>
          </a:p>
          <a:p>
            <a:pPr indent="-127000" lvl="0" marL="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 Logcat.</a:t>
            </a:r>
            <a:endParaRPr/>
          </a:p>
          <a:p>
            <a:pPr indent="-127000" lvl="0" marL="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 Procesos activos.</a:t>
            </a:r>
            <a:endParaRPr/>
          </a:p>
          <a:p>
            <a:pPr indent="-127000" lvl="0" marL="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 Simulación de entra/salida de llamadas y mensajes de texto (SMS).</a:t>
            </a:r>
            <a:endParaRPr/>
          </a:p>
          <a:p>
            <a:pPr indent="-127000" lvl="0" marL="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 Simulación de información de localización (posición GPS).</a:t>
            </a:r>
            <a:endParaRPr/>
          </a:p>
          <a:p>
            <a:pPr indent="-127000" lvl="0" marL="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 Y más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Device Monitor - 2</a:t>
            </a:r>
            <a:endParaRPr/>
          </a:p>
        </p:txBody>
      </p:sp>
      <p:pic>
        <p:nvPicPr>
          <p:cNvPr id="277" name="Google Shape;277;p44"/>
          <p:cNvPicPr preferRelativeResize="0"/>
          <p:nvPr/>
        </p:nvPicPr>
        <p:blipFill rotWithShape="1">
          <a:blip r:embed="rId3">
            <a:alphaModFix/>
          </a:blip>
          <a:srcRect b="0" l="0" r="0" t="0"/>
          <a:stretch/>
        </p:blipFill>
        <p:spPr>
          <a:xfrm>
            <a:off x="1403648" y="2060848"/>
            <a:ext cx="6552728" cy="3684708"/>
          </a:xfrm>
          <a:prstGeom prst="rect">
            <a:avLst/>
          </a:prstGeom>
          <a:noFill/>
          <a:ln>
            <a:noFill/>
          </a:ln>
        </p:spPr>
      </p:pic>
      <p:pic>
        <p:nvPicPr>
          <p:cNvPr id="278" name="Google Shape;278;p44"/>
          <p:cNvPicPr preferRelativeResize="0"/>
          <p:nvPr/>
        </p:nvPicPr>
        <p:blipFill rotWithShape="1">
          <a:blip r:embed="rId4">
            <a:alphaModFix/>
          </a:blip>
          <a:srcRect b="0" l="0" r="0" t="0"/>
          <a:stretch/>
        </p:blipFill>
        <p:spPr>
          <a:xfrm>
            <a:off x="2627784" y="1556792"/>
            <a:ext cx="3867150" cy="333375"/>
          </a:xfrm>
          <a:prstGeom prst="rect">
            <a:avLst/>
          </a:prstGeom>
          <a:noFill/>
          <a:ln>
            <a:noFill/>
          </a:ln>
        </p:spPr>
      </p:pic>
      <p:sp>
        <p:nvSpPr>
          <p:cNvPr id="279" name="Google Shape;279;p44"/>
          <p:cNvSpPr/>
          <p:nvPr/>
        </p:nvSpPr>
        <p:spPr>
          <a:xfrm>
            <a:off x="5580112" y="1556792"/>
            <a:ext cx="288032" cy="360040"/>
          </a:xfrm>
          <a:prstGeom prst="rect">
            <a:avLst/>
          </a:prstGeom>
          <a:noFill/>
          <a:ln cap="flat" cmpd="sng" w="508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Usuarios – Versiones Android</a:t>
            </a:r>
            <a:endParaRPr b="0" i="0" sz="3600" u="none" cap="none" strike="noStrike">
              <a:solidFill>
                <a:schemeClr val="lt1"/>
              </a:solidFill>
              <a:latin typeface="Century Gothic"/>
              <a:ea typeface="Century Gothic"/>
              <a:cs typeface="Century Gothic"/>
              <a:sym typeface="Century Gothic"/>
            </a:endParaRPr>
          </a:p>
        </p:txBody>
      </p:sp>
      <p:sp>
        <p:nvSpPr>
          <p:cNvPr id="285" name="Google Shape;285;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None/>
            </a:pPr>
            <a:r>
              <a:rPr b="0" i="0" lang="es-MX"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p:txBody>
      </p:sp>
      <p:pic>
        <p:nvPicPr>
          <p:cNvPr id="286" name="Google Shape;286;p45"/>
          <p:cNvPicPr preferRelativeResize="0"/>
          <p:nvPr/>
        </p:nvPicPr>
        <p:blipFill rotWithShape="1">
          <a:blip r:embed="rId3">
            <a:alphaModFix/>
          </a:blip>
          <a:srcRect b="0" l="0" r="0" t="0"/>
          <a:stretch/>
        </p:blipFill>
        <p:spPr>
          <a:xfrm>
            <a:off x="934591" y="1422208"/>
            <a:ext cx="7237809" cy="42023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292" name="Google Shape;292;p46"/>
          <p:cNvPicPr preferRelativeResize="0"/>
          <p:nvPr/>
        </p:nvPicPr>
        <p:blipFill rotWithShape="1">
          <a:blip r:embed="rId3">
            <a:alphaModFix/>
          </a:blip>
          <a:srcRect b="0" l="0" r="0" t="0"/>
          <a:stretch/>
        </p:blipFill>
        <p:spPr>
          <a:xfrm>
            <a:off x="3419872" y="1700808"/>
            <a:ext cx="2226244" cy="39708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Laboratorio 00:</a:t>
            </a:r>
            <a:endParaRPr b="0" i="0" sz="3600" u="none" cap="none" strike="noStrike">
              <a:solidFill>
                <a:schemeClr val="lt1"/>
              </a:solidFill>
              <a:latin typeface="Century Gothic"/>
              <a:ea typeface="Century Gothic"/>
              <a:cs typeface="Century Gothic"/>
              <a:sym typeface="Century Gothic"/>
            </a:endParaRPr>
          </a:p>
        </p:txBody>
      </p:sp>
      <p:sp>
        <p:nvSpPr>
          <p:cNvPr id="298" name="Google Shape;298;p47"/>
          <p:cNvSpPr/>
          <p:nvPr/>
        </p:nvSpPr>
        <p:spPr>
          <a:xfrm>
            <a:off x="2069550" y="2996952"/>
            <a:ext cx="5004895"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5400" u="none" cap="none" strike="noStrike">
                <a:solidFill>
                  <a:schemeClr val="dk2"/>
                </a:solidFill>
                <a:latin typeface="Century Gothic"/>
                <a:ea typeface="Century Gothic"/>
                <a:cs typeface="Century Gothic"/>
                <a:sym typeface="Century Gothic"/>
              </a:rPr>
              <a:t>“Hola Mundo”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2:</a:t>
            </a:r>
            <a:endParaRPr b="0" i="0" sz="3600" u="none" cap="none" strike="noStrike">
              <a:solidFill>
                <a:schemeClr val="lt1"/>
              </a:solidFill>
              <a:latin typeface="Century Gothic"/>
              <a:ea typeface="Century Gothic"/>
              <a:cs typeface="Century Gothic"/>
              <a:sym typeface="Century Gothic"/>
            </a:endParaRPr>
          </a:p>
        </p:txBody>
      </p:sp>
      <p:sp>
        <p:nvSpPr>
          <p:cNvPr id="304" name="Google Shape;304;p48"/>
          <p:cNvSpPr/>
          <p:nvPr/>
        </p:nvSpPr>
        <p:spPr>
          <a:xfrm>
            <a:off x="323528" y="1313473"/>
            <a:ext cx="8568952"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4000" u="none" cap="none" strike="noStrike">
                <a:solidFill>
                  <a:schemeClr val="dk2"/>
                </a:solidFill>
                <a:latin typeface="Century Gothic"/>
                <a:ea typeface="Century Gothic"/>
                <a:cs typeface="Century Gothic"/>
                <a:sym typeface="Century Gothic"/>
              </a:rPr>
              <a:t>Estructura de Aplicaciones Móviles en Android</a:t>
            </a:r>
            <a:endParaRPr/>
          </a:p>
        </p:txBody>
      </p:sp>
      <p:pic>
        <p:nvPicPr>
          <p:cNvPr descr="D:\Cursos\Repositorio\Curso de Android Nativo Básico\Archivos de Soporte\Imagenes de Presentación\estructura_apps_moviles.png" id="305" name="Google Shape;305;p48"/>
          <p:cNvPicPr preferRelativeResize="0"/>
          <p:nvPr/>
        </p:nvPicPr>
        <p:blipFill rotWithShape="1">
          <a:blip r:embed="rId3">
            <a:alphaModFix/>
          </a:blip>
          <a:srcRect b="0" l="0" r="0" t="0"/>
          <a:stretch/>
        </p:blipFill>
        <p:spPr>
          <a:xfrm>
            <a:off x="2627784" y="2348880"/>
            <a:ext cx="4077072" cy="407707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Componentes de Android – 1</a:t>
            </a:r>
            <a:endParaRPr b="0" i="0" sz="3600" u="none" cap="none" strike="noStrike">
              <a:solidFill>
                <a:schemeClr val="lt1"/>
              </a:solidFill>
              <a:latin typeface="Century Gothic"/>
              <a:ea typeface="Century Gothic"/>
              <a:cs typeface="Century Gothic"/>
              <a:sym typeface="Century Gothic"/>
            </a:endParaRPr>
          </a:p>
        </p:txBody>
      </p:sp>
      <p:sp>
        <p:nvSpPr>
          <p:cNvPr id="311" name="Google Shape;311;p49"/>
          <p:cNvSpPr txBox="1"/>
          <p:nvPr>
            <p:ph idx="4294967295" type="body"/>
          </p:nvPr>
        </p:nvSpPr>
        <p:spPr>
          <a:xfrm>
            <a:off x="457200" y="1782763"/>
            <a:ext cx="8229600" cy="43100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Activity.</a:t>
            </a:r>
            <a:r>
              <a:rPr b="0" i="0" lang="es-MX" sz="2000" u="none" cap="none" strike="noStrike">
                <a:solidFill>
                  <a:schemeClr val="dk1"/>
                </a:solidFill>
                <a:latin typeface="Arial"/>
                <a:ea typeface="Arial"/>
                <a:cs typeface="Arial"/>
                <a:sym typeface="Arial"/>
              </a:rPr>
              <a:t> Representa la capa de presentación de las aplicaciones de Android. Una App puede tener uno o varios Activity para navegar entre ellos, cada uno con su propio contexto.</a:t>
            </a:r>
            <a:endParaRPr/>
          </a:p>
          <a:p>
            <a:pPr indent="-342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Fragment.</a:t>
            </a:r>
            <a:r>
              <a:rPr b="0" i="0" lang="es-MX" sz="2000" u="none" cap="none" strike="noStrike">
                <a:solidFill>
                  <a:schemeClr val="dk1"/>
                </a:solidFill>
                <a:latin typeface="Arial"/>
                <a:ea typeface="Arial"/>
                <a:cs typeface="Arial"/>
                <a:sym typeface="Arial"/>
              </a:rPr>
              <a:t> Es una pieza de la interfaz de usuario de la App que tiene su propio Ciclo de Vida y funcionalidad similar a un Activity pero no independiente de su Activity que lo contiene.</a:t>
            </a:r>
            <a:endParaRPr/>
          </a:p>
          <a:p>
            <a:pPr indent="-342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Services.</a:t>
            </a:r>
            <a:r>
              <a:rPr b="0" i="0" lang="es-MX" sz="2000" u="none" cap="none" strike="noStrike">
                <a:solidFill>
                  <a:schemeClr val="dk1"/>
                </a:solidFill>
                <a:latin typeface="Arial"/>
                <a:ea typeface="Arial"/>
                <a:cs typeface="Arial"/>
                <a:sym typeface="Arial"/>
              </a:rPr>
              <a:t> Ejecuta tareas en Background careciendo de una UI. Puede notificar al usuario de sus procesos utilizando el Framework de Notificaciones de Android.</a:t>
            </a:r>
            <a:endParaRPr/>
          </a:p>
          <a:p>
            <a:pPr indent="-342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Componentes de Android – 2</a:t>
            </a:r>
            <a:endParaRPr b="0" i="0" sz="3600" u="none" cap="none" strike="noStrike">
              <a:solidFill>
                <a:schemeClr val="lt1"/>
              </a:solidFill>
              <a:latin typeface="Century Gothic"/>
              <a:ea typeface="Century Gothic"/>
              <a:cs typeface="Century Gothic"/>
              <a:sym typeface="Century Gothic"/>
            </a:endParaRPr>
          </a:p>
        </p:txBody>
      </p:sp>
      <p:sp>
        <p:nvSpPr>
          <p:cNvPr id="317" name="Google Shape;317;p50"/>
          <p:cNvSpPr txBox="1"/>
          <p:nvPr>
            <p:ph idx="4294967295" type="body"/>
          </p:nvPr>
        </p:nvSpPr>
        <p:spPr>
          <a:xfrm>
            <a:off x="457200" y="1782763"/>
            <a:ext cx="8229600" cy="43100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Intents.</a:t>
            </a:r>
            <a:r>
              <a:rPr b="0" i="0" lang="es-MX" sz="2000" u="none" cap="none" strike="noStrike">
                <a:solidFill>
                  <a:schemeClr val="dk1"/>
                </a:solidFill>
                <a:latin typeface="Arial"/>
                <a:ea typeface="Arial"/>
                <a:cs typeface="Arial"/>
                <a:sym typeface="Arial"/>
              </a:rPr>
              <a:t> Son mensajes asíncronos que permiten a una aplicación o Activity para requerir funcionalidad de otro servicio o Activity. El manejo de Intents y FilterIntents permite a las aplicaciones de Android interactuar con todo el SO y sus eventos.</a:t>
            </a:r>
            <a:endParaRPr/>
          </a:p>
          <a:p>
            <a:pPr indent="-215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View. </a:t>
            </a:r>
            <a:r>
              <a:rPr b="0" i="0" lang="es-MX" sz="2000" u="none" cap="none" strike="noStrike">
                <a:solidFill>
                  <a:schemeClr val="dk1"/>
                </a:solidFill>
                <a:latin typeface="Arial"/>
                <a:ea typeface="Arial"/>
                <a:cs typeface="Arial"/>
                <a:sym typeface="Arial"/>
              </a:rPr>
              <a:t>Elementos que componen la UI, pueden ser definidos en tiempo de ejecución con Java o de manera estática por XML.</a:t>
            </a:r>
            <a:endParaRPr/>
          </a:p>
          <a:p>
            <a:pPr indent="-215900" lvl="0" marL="342900" marR="0" rtl="0" algn="just">
              <a:lnSpc>
                <a:spcPct val="90000"/>
              </a:lnSpc>
              <a:spcBef>
                <a:spcPts val="40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Layout. </a:t>
            </a:r>
            <a:r>
              <a:rPr b="0" i="0" lang="es-MX" sz="2000" u="none" cap="none" strike="noStrike">
                <a:solidFill>
                  <a:schemeClr val="dk1"/>
                </a:solidFill>
                <a:latin typeface="Arial"/>
                <a:ea typeface="Arial"/>
                <a:cs typeface="Arial"/>
                <a:sym typeface="Arial"/>
              </a:rPr>
              <a:t>Conjunto de vistas agrupadas de determinada forma, del mismo modo pueden ser definidas en tiempo de ejecución o por un fichero XML.</a:t>
            </a:r>
            <a:endParaRPr b="1" i="0" sz="2000" u="none" cap="none" strike="noStrike">
              <a:solidFill>
                <a:schemeClr val="dk1"/>
              </a:solidFill>
              <a:latin typeface="Arial"/>
              <a:ea typeface="Arial"/>
              <a:cs typeface="Arial"/>
              <a:sym typeface="Arial"/>
            </a:endParaRPr>
          </a:p>
          <a:p>
            <a:pPr indent="-234950" lvl="0" marL="342900" marR="0" rtl="0" algn="just">
              <a:lnSpc>
                <a:spcPct val="90000"/>
              </a:lnSpc>
              <a:spcBef>
                <a:spcPts val="340"/>
              </a:spcBef>
              <a:spcAft>
                <a:spcPts val="0"/>
              </a:spcAft>
              <a:buClr>
                <a:schemeClr val="dk1"/>
              </a:buClr>
              <a:buSzPts val="1700"/>
              <a:buFont typeface="Arial"/>
              <a:buNone/>
            </a:pPr>
            <a:r>
              <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Componentes de Android – 3</a:t>
            </a:r>
            <a:endParaRPr b="0" i="0" sz="3600" u="none" cap="none" strike="noStrike">
              <a:solidFill>
                <a:schemeClr val="lt1"/>
              </a:solidFill>
              <a:latin typeface="Century Gothic"/>
              <a:ea typeface="Century Gothic"/>
              <a:cs typeface="Century Gothic"/>
              <a:sym typeface="Century Gothic"/>
            </a:endParaRPr>
          </a:p>
        </p:txBody>
      </p:sp>
      <p:sp>
        <p:nvSpPr>
          <p:cNvPr id="323" name="Google Shape;323;p51"/>
          <p:cNvSpPr txBox="1"/>
          <p:nvPr>
            <p:ph idx="4294967295" type="body"/>
          </p:nvPr>
        </p:nvSpPr>
        <p:spPr>
          <a:xfrm>
            <a:off x="457200" y="1782763"/>
            <a:ext cx="4042792" cy="43100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Broadcast Receiver. </a:t>
            </a:r>
            <a:r>
              <a:rPr b="0" i="0" lang="es-MX" sz="2000" u="none" cap="none" strike="noStrike">
                <a:solidFill>
                  <a:schemeClr val="dk1"/>
                </a:solidFill>
                <a:latin typeface="Arial"/>
                <a:ea typeface="Arial"/>
                <a:cs typeface="Arial"/>
                <a:sym typeface="Arial"/>
              </a:rPr>
              <a:t>Recibe y reacciona ante anuncios globales tales como batería baja, llamada entrante, entre otros. No cuentan con interfaz de usuario.</a:t>
            </a:r>
            <a:endParaRPr/>
          </a:p>
          <a:p>
            <a:pPr indent="-215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Content Provider. </a:t>
            </a:r>
            <a:r>
              <a:rPr b="0" i="0" lang="es-MX" sz="2000" u="none" cap="none" strike="noStrike">
                <a:solidFill>
                  <a:schemeClr val="dk1"/>
                </a:solidFill>
                <a:latin typeface="Arial"/>
                <a:ea typeface="Arial"/>
                <a:cs typeface="Arial"/>
                <a:sym typeface="Arial"/>
              </a:rPr>
              <a:t>Mecanismo estándar para compartir datos entre aplicaciones sin comprometer la seguridad del sistema de ficheros de Android.</a:t>
            </a:r>
            <a:endParaRPr/>
          </a:p>
        </p:txBody>
      </p:sp>
      <p:pic>
        <p:nvPicPr>
          <p:cNvPr descr="D:\Cursos\Repositorio\Curso de Android Nativo Básico\Archivos de Soporte\Imagenes de Presentación\componentes_android.png" id="324" name="Google Shape;324;p51"/>
          <p:cNvPicPr preferRelativeResize="0"/>
          <p:nvPr/>
        </p:nvPicPr>
        <p:blipFill rotWithShape="1">
          <a:blip r:embed="rId3">
            <a:alphaModFix/>
          </a:blip>
          <a:srcRect b="0" l="0" r="0" t="0"/>
          <a:stretch/>
        </p:blipFill>
        <p:spPr>
          <a:xfrm>
            <a:off x="5004048" y="1916832"/>
            <a:ext cx="3732036" cy="35018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Objetivos – 2 </a:t>
            </a:r>
            <a:endParaRPr b="0" i="0" sz="3600" u="none" cap="none" strike="noStrike">
              <a:solidFill>
                <a:schemeClr val="lt1"/>
              </a:solidFill>
              <a:latin typeface="Century Gothic"/>
              <a:ea typeface="Century Gothic"/>
              <a:cs typeface="Century Gothic"/>
              <a:sym typeface="Century Gothic"/>
            </a:endParaRPr>
          </a:p>
        </p:txBody>
      </p:sp>
      <p:sp>
        <p:nvSpPr>
          <p:cNvPr id="102" name="Google Shape;102;p16"/>
          <p:cNvSpPr txBox="1"/>
          <p:nvPr>
            <p:ph idx="4294967295" type="body"/>
          </p:nvPr>
        </p:nvSpPr>
        <p:spPr>
          <a:xfrm>
            <a:off x="457200" y="1639888"/>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Conocer como implementar las funcionalidades </a:t>
            </a:r>
            <a:r>
              <a:rPr b="0" i="1" lang="es-MX" sz="2400" u="none" cap="none" strike="noStrike">
                <a:solidFill>
                  <a:schemeClr val="dk1"/>
                </a:solidFill>
                <a:latin typeface="Arial"/>
                <a:ea typeface="Arial"/>
                <a:cs typeface="Arial"/>
                <a:sym typeface="Arial"/>
              </a:rPr>
              <a:t>core (Bases de datos, Mapas, UI…)</a:t>
            </a:r>
            <a:r>
              <a:rPr b="0" i="0" lang="es-MX" sz="2400" u="none" cap="none" strike="noStrike">
                <a:solidFill>
                  <a:schemeClr val="dk1"/>
                </a:solidFill>
                <a:latin typeface="Arial"/>
                <a:ea typeface="Arial"/>
                <a:cs typeface="Arial"/>
                <a:sym typeface="Arial"/>
              </a:rPr>
              <a:t> de una aplicación móvil.</a:t>
            </a:r>
            <a:endParaRPr/>
          </a:p>
          <a:p>
            <a:pPr indent="-190500" lvl="0" marL="342900" marR="0" rtl="0" algn="l">
              <a:spcBef>
                <a:spcPts val="6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spcBef>
                <a:spcPts val="600"/>
              </a:spcBef>
              <a:spcAft>
                <a:spcPts val="0"/>
              </a:spcAft>
              <a:buClr>
                <a:schemeClr val="dk1"/>
              </a:buClr>
              <a:buSzPts val="2400"/>
              <a:buFont typeface="Arial"/>
              <a:buChar char="•"/>
            </a:pPr>
            <a:r>
              <a:rPr b="0" i="0" lang="es-MX" sz="2400" u="none" cap="none" strike="noStrike">
                <a:solidFill>
                  <a:schemeClr val="dk1"/>
                </a:solidFill>
                <a:latin typeface="Arial"/>
                <a:ea typeface="Arial"/>
                <a:cs typeface="Arial"/>
                <a:sym typeface="Arial"/>
              </a:rPr>
              <a:t>Generar una aplicación de práctica usando los conocimientos aprendidos en el curso.</a:t>
            </a:r>
            <a:endParaRPr b="0" i="0" sz="2000" u="none" cap="none" strike="noStrike">
              <a:solidFill>
                <a:schemeClr val="dk1"/>
              </a:solidFill>
              <a:latin typeface="Arial"/>
              <a:ea typeface="Arial"/>
              <a:cs typeface="Arial"/>
              <a:sym typeface="Arial"/>
            </a:endParaRPr>
          </a:p>
          <a:p>
            <a:pPr indent="-342900" lvl="0" marL="342900" marR="0" rtl="0" algn="l">
              <a:spcBef>
                <a:spcPts val="600"/>
              </a:spcBef>
              <a:spcAft>
                <a:spcPts val="0"/>
              </a:spcAft>
              <a:buClr>
                <a:schemeClr val="dk1"/>
              </a:buClr>
              <a:buSzPts val="2400"/>
              <a:buFont typeface="Arial"/>
              <a:buNone/>
            </a:pPr>
            <a:r>
              <a:t/>
            </a:r>
            <a:endParaRPr b="0" i="0" sz="2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Manifest - 1</a:t>
            </a:r>
            <a:endParaRPr b="0" i="0" sz="3600" u="none" cap="none" strike="noStrike">
              <a:solidFill>
                <a:schemeClr val="lt1"/>
              </a:solidFill>
              <a:latin typeface="Century Gothic"/>
              <a:ea typeface="Century Gothic"/>
              <a:cs typeface="Century Gothic"/>
              <a:sym typeface="Century Gothic"/>
            </a:endParaRPr>
          </a:p>
        </p:txBody>
      </p:sp>
      <p:sp>
        <p:nvSpPr>
          <p:cNvPr id="330" name="Google Shape;330;p5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Comparte información esencial acerca de la aplicación al sistema. El sistema debe conocer esta información antes de poder ejecutar cualquier código de la aplicación.</a:t>
            </a:r>
            <a:endParaRPr b="0" i="0" sz="2000" u="none" cap="none" strike="noStrike">
              <a:solidFill>
                <a:schemeClr val="dk1"/>
              </a:solidFill>
              <a:latin typeface="Arial"/>
              <a:ea typeface="Arial"/>
              <a:cs typeface="Arial"/>
              <a:sym typeface="Arial"/>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Describe los componentes de la aplicación (activities, services, broadcast receivers y content providers). De esta manera el sistema conoce cuáles componentes son y bajo que condiciones pueden ser ejecutados.</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descr="http://www.ciberaula.com/fotos/curso/xml/temario/xml.png" id="331" name="Google Shape;331;p52"/>
          <p:cNvPicPr preferRelativeResize="0"/>
          <p:nvPr/>
        </p:nvPicPr>
        <p:blipFill rotWithShape="1">
          <a:blip r:embed="rId3">
            <a:alphaModFix/>
          </a:blip>
          <a:srcRect b="0" l="0" r="0" t="0"/>
          <a:stretch/>
        </p:blipFill>
        <p:spPr>
          <a:xfrm>
            <a:off x="3923928" y="4365104"/>
            <a:ext cx="1584176" cy="15841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Manifest - 2</a:t>
            </a:r>
            <a:endParaRPr b="0" i="0" sz="3600" u="none" cap="none" strike="noStrike">
              <a:solidFill>
                <a:schemeClr val="lt1"/>
              </a:solidFill>
              <a:latin typeface="Century Gothic"/>
              <a:ea typeface="Century Gothic"/>
              <a:cs typeface="Century Gothic"/>
              <a:sym typeface="Century Gothic"/>
            </a:endParaRPr>
          </a:p>
        </p:txBody>
      </p:sp>
      <p:sp>
        <p:nvSpPr>
          <p:cNvPr id="337" name="Google Shape;337;p5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Declara que permisos debe tener la aplicación con el fin de accesar a módulos privados de la API.</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Define el requerimiento mínimo de la versión de  API con la cual la aplicación puede ser ejecutada.</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Manifest - 3</a:t>
            </a:r>
            <a:endParaRPr b="0" i="0" sz="3600" u="none" cap="none" strike="noStrike">
              <a:solidFill>
                <a:schemeClr val="lt1"/>
              </a:solidFill>
              <a:latin typeface="Century Gothic"/>
              <a:ea typeface="Century Gothic"/>
              <a:cs typeface="Century Gothic"/>
              <a:sym typeface="Century Gothic"/>
            </a:endParaRPr>
          </a:p>
        </p:txBody>
      </p:sp>
      <p:sp>
        <p:nvSpPr>
          <p:cNvPr id="343" name="Google Shape;343;p5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&lt;manifest&gt; → Tag principal de nuestro archivo de Manifiesto.</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android:versionCode = “1.1” → Propiedad que hace referencia al número de versión de desarrollo. (Importante para publicación Google Play).</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android:versionName=“1.5.1” → Propiedad que indica la versión de nuestro programa.</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Package = “edu.training.droidbountyhunter” → paquete de nuestro programa con el cual se referencia nuestra aplicación en el Google Play y dispositivo.</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Manifest - 4</a:t>
            </a:r>
            <a:endParaRPr b="0" i="0" sz="3600" u="none" cap="none" strike="noStrike">
              <a:solidFill>
                <a:schemeClr val="lt1"/>
              </a:solidFill>
              <a:latin typeface="Century Gothic"/>
              <a:ea typeface="Century Gothic"/>
              <a:cs typeface="Century Gothic"/>
              <a:sym typeface="Century Gothic"/>
            </a:endParaRPr>
          </a:p>
        </p:txBody>
      </p:sp>
      <p:sp>
        <p:nvSpPr>
          <p:cNvPr id="349" name="Google Shape;349;p5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&lt;application&gt; → Tag donde se declaran todas las actividades, servicios, proveedores de contenido, receptores de anuncios y bibliotecas que se utilizarán en nuestra aplicación.</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&lt;activity&gt; → Por cada pantalla de nuestra aplicación se definirá un tag de activity en nuestro manifiesto, algunos de los atributos más importantes son:</a:t>
            </a:r>
            <a:endParaRPr/>
          </a:p>
          <a:p>
            <a:pPr indent="-228600" lvl="2" marL="11430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android:name=“.unActivity” → Nombre de la clase de nuestra actividad.</a:t>
            </a:r>
            <a:endParaRPr/>
          </a:p>
          <a:p>
            <a:pPr indent="-228600" lvl="2" marL="11430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android:label=“@string/app_name” → Texto que aparecerá en la barra superior de nuestra Activity.</a:t>
            </a:r>
            <a:endParaRPr/>
          </a:p>
          <a:p>
            <a:pPr indent="-228600" lvl="2" marL="11430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android:theme = “@style/Theme.NoBackground” → Se especifica el tema (estilo que utilizará la Activity).</a:t>
            </a:r>
            <a:endParaRPr/>
          </a:p>
          <a:p>
            <a:pPr indent="-228600" lvl="2" marL="11430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android:screenOrientation =“portrait” → Propiedad que determina que la orientación del dispositivo será portrait, el otro valor que puede tomar es landscape.</a:t>
            </a:r>
            <a:endParaRPr/>
          </a:p>
          <a:p>
            <a:pPr indent="-152400" lvl="2" marL="1143000" marR="0" rtl="0" algn="l">
              <a:spcBef>
                <a:spcPts val="24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Manifest - 5</a:t>
            </a:r>
            <a:endParaRPr b="0" i="0" sz="3600" u="none" cap="none" strike="noStrike">
              <a:solidFill>
                <a:schemeClr val="lt1"/>
              </a:solidFill>
              <a:latin typeface="Century Gothic"/>
              <a:ea typeface="Century Gothic"/>
              <a:cs typeface="Century Gothic"/>
              <a:sym typeface="Century Gothic"/>
            </a:endParaRPr>
          </a:p>
        </p:txBody>
      </p:sp>
      <p:sp>
        <p:nvSpPr>
          <p:cNvPr id="355" name="Google Shape;355;p5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&lt;supports-screen&gt; → Tag utilizado para describir las pantallas soportadas por nuestra aplicación. Entre los atributos de este tag se encuentran:</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android:largeScreens = “false” → Especifica si se van a soportar pantallas de tipo large (tabs, netbooks, etc.) con nuestra aplicación.</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android:normalScreens = “true” → Realiza lo mismo que largeScreens pero haciendo referencia a pantallas normales, prácticamente todos los celulares.</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android:smallScreens = “false” → Soporta pantallas pequeñas.</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android:anyDensity = “true” → Atributo que indica que el escalado de las pantallas para distintas densidades correrá por parte del desarrollador y no las adaptará el dispositivo en automático.</a:t>
            </a:r>
            <a:endParaRPr/>
          </a:p>
          <a:p>
            <a:pPr indent="-342900" lvl="0" marL="342900" marR="0" rtl="0" algn="l">
              <a:spcBef>
                <a:spcPts val="16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Manifest - 6</a:t>
            </a:r>
            <a:endParaRPr b="0" i="0" sz="3600" u="none" cap="none" strike="noStrike">
              <a:solidFill>
                <a:schemeClr val="lt1"/>
              </a:solidFill>
              <a:latin typeface="Century Gothic"/>
              <a:ea typeface="Century Gothic"/>
              <a:cs typeface="Century Gothic"/>
              <a:sym typeface="Century Gothic"/>
            </a:endParaRPr>
          </a:p>
        </p:txBody>
      </p:sp>
      <p:sp>
        <p:nvSpPr>
          <p:cNvPr id="361" name="Google Shape;361;p5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&lt;usses-permissions&gt; → Tag para indicar los permisos que necesitará nuestra aplicación para ser ejecutada, mismos que deberá aceptar el usuario antes de instalarla (permiso de Internet, vibrador del teléfono, etc.).</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&lt;uses-sdk&gt; → Tag en el que determinamos las distintas versiones Android que va a utilizar nuestra aplicación, tanto sobre que versiones va a correr como la versión que fue utilizada para realizar las pruebas.</a:t>
            </a:r>
            <a:endParaRPr/>
          </a:p>
          <a:p>
            <a:pPr indent="-285750" lvl="1" marL="74295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android:minSdkVersion → Atributo para establecer a partir de que versión de Android podrá ser ejecutada nuestra aplicación.</a:t>
            </a:r>
            <a:endParaRPr b="0" i="0" sz="1600" u="none" cap="none" strike="noStrik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Manifest - 7</a:t>
            </a:r>
            <a:endParaRPr b="0" i="0" sz="3600" u="none" cap="none" strike="noStrike">
              <a:solidFill>
                <a:schemeClr val="lt1"/>
              </a:solidFill>
              <a:latin typeface="Century Gothic"/>
              <a:ea typeface="Century Gothic"/>
              <a:cs typeface="Century Gothic"/>
              <a:sym typeface="Century Gothic"/>
            </a:endParaRPr>
          </a:p>
        </p:txBody>
      </p:sp>
      <p:sp>
        <p:nvSpPr>
          <p:cNvPr id="367" name="Google Shape;367;p5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&lt;permission&gt; → Tag que declara los permisos que las actividades o servicios necesitan con el fin de mantener el buen uso de los datos de la aplicación o mantener el buen uso de la misma.</a:t>
            </a:r>
            <a:endParaRPr b="0" i="0" sz="800" u="none" cap="none" strike="noStrik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Android Manifest - 8</a:t>
            </a:r>
            <a:endParaRPr b="0" i="0" sz="3600" u="none" cap="none" strike="noStrike">
              <a:solidFill>
                <a:schemeClr val="lt1"/>
              </a:solidFill>
              <a:latin typeface="Century Gothic"/>
              <a:ea typeface="Century Gothic"/>
              <a:cs typeface="Century Gothic"/>
              <a:sym typeface="Century Gothic"/>
            </a:endParaRPr>
          </a:p>
        </p:txBody>
      </p:sp>
      <p:pic>
        <p:nvPicPr>
          <p:cNvPr id="373" name="Google Shape;373;p59"/>
          <p:cNvPicPr preferRelativeResize="0"/>
          <p:nvPr/>
        </p:nvPicPr>
        <p:blipFill rotWithShape="1">
          <a:blip r:embed="rId3">
            <a:alphaModFix/>
          </a:blip>
          <a:srcRect b="0" l="0" r="0" t="0"/>
          <a:stretch/>
        </p:blipFill>
        <p:spPr>
          <a:xfrm>
            <a:off x="1403647" y="1484784"/>
            <a:ext cx="6570981" cy="432048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Seguridad y Permisos</a:t>
            </a:r>
            <a:endParaRPr b="0" i="0" sz="3600" u="none" cap="none" strike="noStrike">
              <a:solidFill>
                <a:schemeClr val="lt1"/>
              </a:solidFill>
              <a:latin typeface="Century Gothic"/>
              <a:ea typeface="Century Gothic"/>
              <a:cs typeface="Century Gothic"/>
              <a:sym typeface="Century Gothic"/>
            </a:endParaRPr>
          </a:p>
        </p:txBody>
      </p:sp>
      <p:sp>
        <p:nvSpPr>
          <p:cNvPr id="379" name="Google Shape;379;p60"/>
          <p:cNvSpPr txBox="1"/>
          <p:nvPr>
            <p:ph idx="1" type="body"/>
          </p:nvPr>
        </p:nvSpPr>
        <p:spPr>
          <a:xfrm>
            <a:off x="457200" y="1600200"/>
            <a:ext cx="47640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Es necesario para utilizar algunos recursos del sistema el informar que la aplicación requiere algún tipo de acceso especifico (Ejemplo: Acceso a Internet).</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Durante la instalación de la App en el dispositivo se podría mostrar una pantalla al usuario para confirmar ciertos permisos requeridos por la App.</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A partir del 6.0 se pode revocar permisos.</a:t>
            </a:r>
            <a:endParaRPr/>
          </a:p>
        </p:txBody>
      </p:sp>
      <p:pic>
        <p:nvPicPr>
          <p:cNvPr id="380" name="Google Shape;380;p60"/>
          <p:cNvPicPr preferRelativeResize="0"/>
          <p:nvPr/>
        </p:nvPicPr>
        <p:blipFill rotWithShape="1">
          <a:blip r:embed="rId3">
            <a:alphaModFix/>
          </a:blip>
          <a:srcRect b="0" l="0" r="0" t="0"/>
          <a:stretch/>
        </p:blipFill>
        <p:spPr>
          <a:xfrm>
            <a:off x="5375275" y="1700213"/>
            <a:ext cx="3076575" cy="4067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Layouts</a:t>
            </a:r>
            <a:endParaRPr b="0" i="0" sz="3600" u="none" cap="none" strike="noStrike">
              <a:solidFill>
                <a:schemeClr val="lt1"/>
              </a:solidFill>
              <a:latin typeface="Century Gothic"/>
              <a:ea typeface="Century Gothic"/>
              <a:cs typeface="Century Gothic"/>
              <a:sym typeface="Century Gothic"/>
            </a:endParaRPr>
          </a:p>
        </p:txBody>
      </p:sp>
      <p:sp>
        <p:nvSpPr>
          <p:cNvPr id="386" name="Google Shape;386;p6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Utilizados para definir la interfaz de usuario.</a:t>
            </a:r>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Definen los elementos UI, sus propiedades y su orden.</a:t>
            </a:r>
            <a:endParaRPr/>
          </a:p>
        </p:txBody>
      </p:sp>
      <p:sp>
        <p:nvSpPr>
          <p:cNvPr id="387" name="Google Shape;387;p61"/>
          <p:cNvSpPr txBox="1"/>
          <p:nvPr/>
        </p:nvSpPr>
        <p:spPr>
          <a:xfrm>
            <a:off x="539750" y="2636838"/>
            <a:ext cx="3384550" cy="286232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s-MX" sz="2000" u="none" cap="none" strike="noStrike">
                <a:solidFill>
                  <a:schemeClr val="dk1"/>
                </a:solidFill>
                <a:latin typeface="Arial"/>
                <a:ea typeface="Arial"/>
                <a:cs typeface="Arial"/>
                <a:sym typeface="Arial"/>
              </a:rPr>
              <a:t>Los Layouts se definen en archivos XML en la carpeta de Resources “/res/layout” en donde se pueden definir Layouts ajustados para diferentes dispositivos ya sea por densidad o por resolución.</a:t>
            </a:r>
            <a:endParaRPr b="0" i="0" sz="2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pic>
        <p:nvPicPr>
          <p:cNvPr id="388" name="Google Shape;388;p61"/>
          <p:cNvPicPr preferRelativeResize="0"/>
          <p:nvPr/>
        </p:nvPicPr>
        <p:blipFill rotWithShape="1">
          <a:blip r:embed="rId3">
            <a:alphaModFix/>
          </a:blip>
          <a:srcRect b="0" l="0" r="0" t="0"/>
          <a:stretch/>
        </p:blipFill>
        <p:spPr>
          <a:xfrm>
            <a:off x="4067944" y="2636912"/>
            <a:ext cx="4691515" cy="27296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Objetivos – 3 </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 nuevo\Curso de IOS - Swift Básico\Archivos de Soporte\Imagenes\imgscursospendientes\img_holamundoandroid.png" id="108" name="Google Shape;108;p17"/>
          <p:cNvPicPr preferRelativeResize="0"/>
          <p:nvPr/>
        </p:nvPicPr>
        <p:blipFill rotWithShape="1">
          <a:blip r:embed="rId3">
            <a:alphaModFix/>
          </a:blip>
          <a:srcRect b="0" l="0" r="0" t="0"/>
          <a:stretch/>
        </p:blipFill>
        <p:spPr>
          <a:xfrm>
            <a:off x="1043451" y="1643050"/>
            <a:ext cx="7171887" cy="41788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2"/>
          <p:cNvSpPr txBox="1"/>
          <p:nvPr/>
        </p:nvSpPr>
        <p:spPr>
          <a:xfrm>
            <a:off x="14288" y="48577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MX" sz="3600">
                <a:solidFill>
                  <a:schemeClr val="lt1"/>
                </a:solidFill>
                <a:latin typeface="Century Gothic"/>
                <a:ea typeface="Century Gothic"/>
                <a:cs typeface="Century Gothic"/>
                <a:sym typeface="Century Gothic"/>
              </a:rPr>
              <a:t>Layouts Comunes</a:t>
            </a:r>
            <a:endParaRPr sz="3600">
              <a:solidFill>
                <a:schemeClr val="lt1"/>
              </a:solidFill>
              <a:latin typeface="Century Gothic"/>
              <a:ea typeface="Century Gothic"/>
              <a:cs typeface="Century Gothic"/>
              <a:sym typeface="Century Gothic"/>
            </a:endParaRPr>
          </a:p>
        </p:txBody>
      </p:sp>
      <p:sp>
        <p:nvSpPr>
          <p:cNvPr id="394" name="Google Shape;394;p62"/>
          <p:cNvSpPr txBox="1"/>
          <p:nvPr/>
        </p:nvSpPr>
        <p:spPr>
          <a:xfrm>
            <a:off x="2339975" y="1989138"/>
            <a:ext cx="6120457" cy="10156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2000">
                <a:solidFill>
                  <a:schemeClr val="dk1"/>
                </a:solidFill>
                <a:latin typeface="Arial"/>
                <a:ea typeface="Arial"/>
                <a:cs typeface="Arial"/>
                <a:sym typeface="Arial"/>
              </a:rPr>
              <a:t>Organiza sus elementos en una fila de un elemento ya sea vertical u horizontal.</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395" name="Google Shape;395;p62"/>
          <p:cNvSpPr txBox="1"/>
          <p:nvPr/>
        </p:nvSpPr>
        <p:spPr>
          <a:xfrm>
            <a:off x="2411413" y="4102100"/>
            <a:ext cx="6049019" cy="16303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2000">
                <a:solidFill>
                  <a:schemeClr val="dk1"/>
                </a:solidFill>
                <a:latin typeface="Arial"/>
                <a:ea typeface="Arial"/>
                <a:cs typeface="Arial"/>
                <a:sym typeface="Arial"/>
              </a:rPr>
              <a:t>Permite especificar el posicionamiento de los elementos siendo relativos entre ellos.</a:t>
            </a:r>
            <a:endParaRPr/>
          </a:p>
          <a:p>
            <a:pPr indent="0" lvl="0" marL="0" marR="0" rtl="0" algn="just">
              <a:spcBef>
                <a:spcPts val="0"/>
              </a:spcBef>
              <a:spcAft>
                <a:spcPts val="0"/>
              </a:spcAft>
              <a:buNone/>
            </a:pPr>
            <a:r>
              <a:rPr lang="es-MX" sz="2000">
                <a:solidFill>
                  <a:schemeClr val="dk1"/>
                </a:solidFill>
                <a:latin typeface="Arial"/>
                <a:ea typeface="Arial"/>
                <a:cs typeface="Arial"/>
                <a:sym typeface="Arial"/>
              </a:rPr>
              <a:t> 	- A la izquierda del objeto X.</a:t>
            </a:r>
            <a:endParaRPr/>
          </a:p>
          <a:p>
            <a:pPr indent="0" lvl="0" marL="0" marR="0" rtl="0" algn="just">
              <a:spcBef>
                <a:spcPts val="0"/>
              </a:spcBef>
              <a:spcAft>
                <a:spcPts val="0"/>
              </a:spcAft>
              <a:buNone/>
            </a:pPr>
            <a:r>
              <a:rPr lang="es-MX" sz="2000">
                <a:solidFill>
                  <a:schemeClr val="dk1"/>
                </a:solidFill>
                <a:latin typeface="Arial"/>
                <a:ea typeface="Arial"/>
                <a:cs typeface="Arial"/>
                <a:sym typeface="Arial"/>
              </a:rPr>
              <a:t>	- Alineado con Y.</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pic>
        <p:nvPicPr>
          <p:cNvPr descr="D:\Cursos\Repositorio\Curso de Android Nativo Básico\Archivos de Soporte\Imagenes de Presentación\linear_layout.png" id="396" name="Google Shape;396;p62"/>
          <p:cNvPicPr preferRelativeResize="0"/>
          <p:nvPr/>
        </p:nvPicPr>
        <p:blipFill rotWithShape="1">
          <a:blip r:embed="rId3">
            <a:alphaModFix/>
          </a:blip>
          <a:srcRect b="0" l="0" r="0" t="0"/>
          <a:stretch/>
        </p:blipFill>
        <p:spPr>
          <a:xfrm>
            <a:off x="467544" y="1628800"/>
            <a:ext cx="1522406" cy="2139008"/>
          </a:xfrm>
          <a:prstGeom prst="rect">
            <a:avLst/>
          </a:prstGeom>
          <a:noFill/>
          <a:ln>
            <a:noFill/>
          </a:ln>
        </p:spPr>
      </p:pic>
      <p:pic>
        <p:nvPicPr>
          <p:cNvPr descr="D:\Cursos\Repositorio\Curso de Android Nativo Básico\Archivos de Soporte\Imagenes de Presentación\relative_layout.png" id="397" name="Google Shape;397;p62"/>
          <p:cNvPicPr preferRelativeResize="0"/>
          <p:nvPr/>
        </p:nvPicPr>
        <p:blipFill rotWithShape="1">
          <a:blip r:embed="rId4">
            <a:alphaModFix/>
          </a:blip>
          <a:srcRect b="0" l="0" r="0" t="0"/>
          <a:stretch/>
        </p:blipFill>
        <p:spPr>
          <a:xfrm>
            <a:off x="467544" y="3933056"/>
            <a:ext cx="1522406" cy="213900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LinearLayout - 1</a:t>
            </a:r>
            <a:endParaRPr b="0" i="0" sz="3600" u="none" cap="none" strike="noStrike">
              <a:solidFill>
                <a:schemeClr val="lt1"/>
              </a:solidFill>
              <a:latin typeface="Century Gothic"/>
              <a:ea typeface="Century Gothic"/>
              <a:cs typeface="Century Gothic"/>
              <a:sym typeface="Century Gothic"/>
            </a:endParaRPr>
          </a:p>
        </p:txBody>
      </p:sp>
      <p:sp>
        <p:nvSpPr>
          <p:cNvPr id="403" name="Google Shape;403;p63"/>
          <p:cNvSpPr txBox="1"/>
          <p:nvPr/>
        </p:nvSpPr>
        <p:spPr>
          <a:xfrm>
            <a:off x="468313" y="1700213"/>
            <a:ext cx="4103687"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200"/>
              <a:buFont typeface="Arial"/>
              <a:buChar char="•"/>
            </a:pPr>
            <a:r>
              <a:rPr lang="es-MX" sz="2200">
                <a:solidFill>
                  <a:schemeClr val="dk1"/>
                </a:solidFill>
                <a:latin typeface="Arial"/>
                <a:ea typeface="Arial"/>
                <a:cs typeface="Arial"/>
                <a:sym typeface="Arial"/>
              </a:rPr>
              <a:t>Distribución lineal de los elementos, en forma vertical u horizontal respecto al contenedor.</a:t>
            </a:r>
            <a:endParaRPr b="0" i="0" sz="2200" u="none" cap="none" strike="noStrike">
              <a:solidFill>
                <a:schemeClr val="dk1"/>
              </a:solidFill>
              <a:latin typeface="Arial"/>
              <a:ea typeface="Arial"/>
              <a:cs typeface="Arial"/>
              <a:sym typeface="Arial"/>
            </a:endParaRPr>
          </a:p>
        </p:txBody>
      </p:sp>
      <p:pic>
        <p:nvPicPr>
          <p:cNvPr descr="D:\Cursos\Repositorio\Curso de Android Nativo Básico\Archivos de Soporte\Imagenes de Presentación\linear_layout.png" id="404" name="Google Shape;404;p63"/>
          <p:cNvPicPr preferRelativeResize="0"/>
          <p:nvPr/>
        </p:nvPicPr>
        <p:blipFill rotWithShape="1">
          <a:blip r:embed="rId3">
            <a:alphaModFix/>
          </a:blip>
          <a:srcRect b="0" l="0" r="0" t="0"/>
          <a:stretch/>
        </p:blipFill>
        <p:spPr>
          <a:xfrm>
            <a:off x="5076056" y="1628800"/>
            <a:ext cx="2917977" cy="40998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LinearLayout - 2</a:t>
            </a:r>
            <a:endParaRPr b="0" i="0" sz="3600" u="none" cap="none" strike="noStrike">
              <a:solidFill>
                <a:schemeClr val="lt1"/>
              </a:solidFill>
              <a:latin typeface="Century Gothic"/>
              <a:ea typeface="Century Gothic"/>
              <a:cs typeface="Century Gothic"/>
              <a:sym typeface="Century Gothic"/>
            </a:endParaRPr>
          </a:p>
        </p:txBody>
      </p:sp>
      <p:pic>
        <p:nvPicPr>
          <p:cNvPr id="410" name="Google Shape;410;p64"/>
          <p:cNvPicPr preferRelativeResize="0"/>
          <p:nvPr/>
        </p:nvPicPr>
        <p:blipFill rotWithShape="1">
          <a:blip r:embed="rId3">
            <a:alphaModFix/>
          </a:blip>
          <a:srcRect b="0" l="0" r="0" t="0"/>
          <a:stretch/>
        </p:blipFill>
        <p:spPr>
          <a:xfrm>
            <a:off x="4932040" y="1772816"/>
            <a:ext cx="2913301" cy="3816424"/>
          </a:xfrm>
          <a:prstGeom prst="rect">
            <a:avLst/>
          </a:prstGeom>
          <a:noFill/>
          <a:ln>
            <a:noFill/>
          </a:ln>
        </p:spPr>
      </p:pic>
      <p:pic>
        <p:nvPicPr>
          <p:cNvPr id="411" name="Google Shape;411;p64"/>
          <p:cNvPicPr preferRelativeResize="0"/>
          <p:nvPr/>
        </p:nvPicPr>
        <p:blipFill rotWithShape="1">
          <a:blip r:embed="rId4">
            <a:alphaModFix/>
          </a:blip>
          <a:srcRect b="0" l="0" r="0" t="0"/>
          <a:stretch/>
        </p:blipFill>
        <p:spPr>
          <a:xfrm>
            <a:off x="1187624" y="1484784"/>
            <a:ext cx="3096344" cy="459005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TableLayout - 1</a:t>
            </a:r>
            <a:endParaRPr b="0" i="0" sz="3600" u="none" cap="none" strike="noStrike">
              <a:solidFill>
                <a:schemeClr val="lt1"/>
              </a:solidFill>
              <a:latin typeface="Century Gothic"/>
              <a:ea typeface="Century Gothic"/>
              <a:cs typeface="Century Gothic"/>
              <a:sym typeface="Century Gothic"/>
            </a:endParaRPr>
          </a:p>
        </p:txBody>
      </p:sp>
      <p:sp>
        <p:nvSpPr>
          <p:cNvPr id="417" name="Google Shape;417;p65"/>
          <p:cNvSpPr txBox="1"/>
          <p:nvPr/>
        </p:nvSpPr>
        <p:spPr>
          <a:xfrm>
            <a:off x="468313" y="1700213"/>
            <a:ext cx="4319711"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200"/>
              <a:buFont typeface="Arial"/>
              <a:buChar char="•"/>
            </a:pPr>
            <a:r>
              <a:rPr lang="es-MX" sz="2200">
                <a:solidFill>
                  <a:schemeClr val="dk1"/>
                </a:solidFill>
                <a:latin typeface="Arial"/>
                <a:ea typeface="Arial"/>
                <a:cs typeface="Arial"/>
                <a:sym typeface="Arial"/>
              </a:rPr>
              <a:t>Distribución de los elementos en forma tabular, utilizando la etiqueta TableRow cada vez que queremos insertar una nueva línea.</a:t>
            </a:r>
            <a:endParaRPr b="0" i="0" sz="2200" u="none" cap="none" strike="noStrike">
              <a:solidFill>
                <a:schemeClr val="dk1"/>
              </a:solidFill>
              <a:latin typeface="Arial"/>
              <a:ea typeface="Arial"/>
              <a:cs typeface="Arial"/>
              <a:sym typeface="Arial"/>
            </a:endParaRPr>
          </a:p>
        </p:txBody>
      </p:sp>
      <p:pic>
        <p:nvPicPr>
          <p:cNvPr descr="D:\Cursos\Repositorio\Curso de Android Nativo Básico\Archivos de Soporte\Imagenes de Presentación\table_layout.png" id="418" name="Google Shape;418;p65"/>
          <p:cNvPicPr preferRelativeResize="0"/>
          <p:nvPr/>
        </p:nvPicPr>
        <p:blipFill rotWithShape="1">
          <a:blip r:embed="rId3">
            <a:alphaModFix/>
          </a:blip>
          <a:srcRect b="0" l="0" r="0" t="0"/>
          <a:stretch/>
        </p:blipFill>
        <p:spPr>
          <a:xfrm>
            <a:off x="5364088" y="1700808"/>
            <a:ext cx="2857056" cy="401543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TableLayout - 2</a:t>
            </a:r>
            <a:endParaRPr b="0" i="0" sz="3600" u="none" cap="none" strike="noStrike">
              <a:solidFill>
                <a:schemeClr val="lt1"/>
              </a:solidFill>
              <a:latin typeface="Century Gothic"/>
              <a:ea typeface="Century Gothic"/>
              <a:cs typeface="Century Gothic"/>
              <a:sym typeface="Century Gothic"/>
            </a:endParaRPr>
          </a:p>
        </p:txBody>
      </p:sp>
      <p:pic>
        <p:nvPicPr>
          <p:cNvPr id="424" name="Google Shape;424;p66"/>
          <p:cNvPicPr preferRelativeResize="0"/>
          <p:nvPr/>
        </p:nvPicPr>
        <p:blipFill rotWithShape="1">
          <a:blip r:embed="rId3">
            <a:alphaModFix/>
          </a:blip>
          <a:srcRect b="0" l="0" r="0" t="0"/>
          <a:stretch/>
        </p:blipFill>
        <p:spPr>
          <a:xfrm>
            <a:off x="5076056" y="1772816"/>
            <a:ext cx="2880320" cy="3942256"/>
          </a:xfrm>
          <a:prstGeom prst="rect">
            <a:avLst/>
          </a:prstGeom>
          <a:noFill/>
          <a:ln>
            <a:noFill/>
          </a:ln>
        </p:spPr>
      </p:pic>
      <p:pic>
        <p:nvPicPr>
          <p:cNvPr id="425" name="Google Shape;425;p66"/>
          <p:cNvPicPr preferRelativeResize="0"/>
          <p:nvPr/>
        </p:nvPicPr>
        <p:blipFill rotWithShape="1">
          <a:blip r:embed="rId4">
            <a:alphaModFix/>
          </a:blip>
          <a:srcRect b="0" l="0" r="0" t="0"/>
          <a:stretch/>
        </p:blipFill>
        <p:spPr>
          <a:xfrm>
            <a:off x="971600" y="1440160"/>
            <a:ext cx="2670066" cy="458112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RelativeLayout - 1</a:t>
            </a:r>
            <a:endParaRPr b="0" i="0" sz="3600" u="none" cap="none" strike="noStrike">
              <a:solidFill>
                <a:schemeClr val="lt1"/>
              </a:solidFill>
              <a:latin typeface="Century Gothic"/>
              <a:ea typeface="Century Gothic"/>
              <a:cs typeface="Century Gothic"/>
              <a:sym typeface="Century Gothic"/>
            </a:endParaRPr>
          </a:p>
        </p:txBody>
      </p:sp>
      <p:sp>
        <p:nvSpPr>
          <p:cNvPr id="431" name="Google Shape;431;p67"/>
          <p:cNvSpPr txBox="1"/>
          <p:nvPr/>
        </p:nvSpPr>
        <p:spPr>
          <a:xfrm>
            <a:off x="468313" y="1700213"/>
            <a:ext cx="4679751"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200"/>
              <a:buFont typeface="Arial"/>
              <a:buChar char="•"/>
            </a:pPr>
            <a:r>
              <a:rPr lang="es-MX" sz="2200">
                <a:solidFill>
                  <a:schemeClr val="dk1"/>
                </a:solidFill>
                <a:latin typeface="Arial"/>
                <a:ea typeface="Arial"/>
                <a:cs typeface="Arial"/>
                <a:sym typeface="Arial"/>
              </a:rPr>
              <a:t>Distribución de los elementos en cualquiera de los cuatro lados del contenedor e ir añadiendo nuevos elementos contiguos.</a:t>
            </a:r>
            <a:endParaRPr b="0" i="0" sz="2200" u="none" cap="none" strike="noStrike">
              <a:solidFill>
                <a:schemeClr val="dk1"/>
              </a:solidFill>
              <a:latin typeface="Arial"/>
              <a:ea typeface="Arial"/>
              <a:cs typeface="Arial"/>
              <a:sym typeface="Arial"/>
            </a:endParaRPr>
          </a:p>
        </p:txBody>
      </p:sp>
      <p:pic>
        <p:nvPicPr>
          <p:cNvPr descr="D:\Cursos\Repositorio\Curso de Android Nativo Básico\Archivos de Soporte\Imagenes de Presentación\relative_layout.png" id="432" name="Google Shape;432;p67"/>
          <p:cNvPicPr preferRelativeResize="0"/>
          <p:nvPr/>
        </p:nvPicPr>
        <p:blipFill rotWithShape="1">
          <a:blip r:embed="rId3">
            <a:alphaModFix/>
          </a:blip>
          <a:srcRect b="0" l="0" r="0" t="0"/>
          <a:stretch/>
        </p:blipFill>
        <p:spPr>
          <a:xfrm>
            <a:off x="5580112" y="1700808"/>
            <a:ext cx="2803671" cy="393920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RelativeLayout - 2</a:t>
            </a:r>
            <a:endParaRPr b="0" i="0" sz="3600" u="none" cap="none" strike="noStrike">
              <a:solidFill>
                <a:schemeClr val="lt1"/>
              </a:solidFill>
              <a:latin typeface="Century Gothic"/>
              <a:ea typeface="Century Gothic"/>
              <a:cs typeface="Century Gothic"/>
              <a:sym typeface="Century Gothic"/>
            </a:endParaRPr>
          </a:p>
        </p:txBody>
      </p:sp>
      <p:pic>
        <p:nvPicPr>
          <p:cNvPr id="438" name="Google Shape;438;p68"/>
          <p:cNvPicPr preferRelativeResize="0"/>
          <p:nvPr/>
        </p:nvPicPr>
        <p:blipFill rotWithShape="1">
          <a:blip r:embed="rId3">
            <a:alphaModFix/>
          </a:blip>
          <a:srcRect b="0" l="0" r="0" t="0"/>
          <a:stretch/>
        </p:blipFill>
        <p:spPr>
          <a:xfrm>
            <a:off x="6032723" y="1772816"/>
            <a:ext cx="2499717" cy="4058183"/>
          </a:xfrm>
          <a:prstGeom prst="rect">
            <a:avLst/>
          </a:prstGeom>
          <a:noFill/>
          <a:ln>
            <a:noFill/>
          </a:ln>
        </p:spPr>
      </p:pic>
      <p:pic>
        <p:nvPicPr>
          <p:cNvPr id="439" name="Google Shape;439;p68"/>
          <p:cNvPicPr preferRelativeResize="0"/>
          <p:nvPr/>
        </p:nvPicPr>
        <p:blipFill rotWithShape="1">
          <a:blip r:embed="rId4">
            <a:alphaModFix/>
          </a:blip>
          <a:srcRect b="0" l="0" r="0" t="0"/>
          <a:stretch/>
        </p:blipFill>
        <p:spPr>
          <a:xfrm>
            <a:off x="395536" y="1556792"/>
            <a:ext cx="2736304" cy="4366595"/>
          </a:xfrm>
          <a:prstGeom prst="rect">
            <a:avLst/>
          </a:prstGeom>
          <a:noFill/>
          <a:ln>
            <a:noFill/>
          </a:ln>
        </p:spPr>
      </p:pic>
      <p:pic>
        <p:nvPicPr>
          <p:cNvPr id="440" name="Google Shape;440;p68"/>
          <p:cNvPicPr preferRelativeResize="0"/>
          <p:nvPr/>
        </p:nvPicPr>
        <p:blipFill rotWithShape="1">
          <a:blip r:embed="rId5">
            <a:alphaModFix/>
          </a:blip>
          <a:srcRect b="0" l="0" r="0" t="0"/>
          <a:stretch/>
        </p:blipFill>
        <p:spPr>
          <a:xfrm>
            <a:off x="3203848" y="1628800"/>
            <a:ext cx="2817862" cy="140893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AbsoluteLayout - 1</a:t>
            </a:r>
            <a:endParaRPr b="0" i="0" sz="3600" u="none" cap="none" strike="noStrike">
              <a:solidFill>
                <a:schemeClr val="lt1"/>
              </a:solidFill>
              <a:latin typeface="Century Gothic"/>
              <a:ea typeface="Century Gothic"/>
              <a:cs typeface="Century Gothic"/>
              <a:sym typeface="Century Gothic"/>
            </a:endParaRPr>
          </a:p>
        </p:txBody>
      </p:sp>
      <p:sp>
        <p:nvSpPr>
          <p:cNvPr id="446" name="Google Shape;446;p69"/>
          <p:cNvSpPr txBox="1"/>
          <p:nvPr/>
        </p:nvSpPr>
        <p:spPr>
          <a:xfrm>
            <a:off x="468313" y="1700213"/>
            <a:ext cx="4319711"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200"/>
              <a:buFont typeface="Arial"/>
              <a:buChar char="•"/>
            </a:pPr>
            <a:r>
              <a:rPr lang="es-MX" sz="2200">
                <a:solidFill>
                  <a:schemeClr val="dk1"/>
                </a:solidFill>
                <a:latin typeface="Arial"/>
                <a:ea typeface="Arial"/>
                <a:cs typeface="Arial"/>
                <a:sym typeface="Arial"/>
              </a:rPr>
              <a:t>Permite el acomodo de los elementos gráficos mediante la definición de coordenadas (x,y). No se recomienda la utilización de este Layout, por ello este tipo de Layout ha sido marcado como obsoleto.</a:t>
            </a:r>
            <a:endParaRPr b="0" i="0" sz="2200" u="none" cap="none" strike="noStrike">
              <a:solidFill>
                <a:schemeClr val="dk1"/>
              </a:solidFill>
              <a:latin typeface="Arial"/>
              <a:ea typeface="Arial"/>
              <a:cs typeface="Arial"/>
              <a:sym typeface="Arial"/>
            </a:endParaRPr>
          </a:p>
        </p:txBody>
      </p:sp>
      <p:pic>
        <p:nvPicPr>
          <p:cNvPr descr="D:\Cursos\Repositorio\Curso de Android Nativo Básico\Archivos de Soporte\Imagenes de Presentación\absolute_layout.png" id="447" name="Google Shape;447;p69"/>
          <p:cNvPicPr preferRelativeResize="0"/>
          <p:nvPr/>
        </p:nvPicPr>
        <p:blipFill rotWithShape="1">
          <a:blip r:embed="rId3">
            <a:alphaModFix/>
          </a:blip>
          <a:srcRect b="0" l="0" r="0" t="0"/>
          <a:stretch/>
        </p:blipFill>
        <p:spPr>
          <a:xfrm>
            <a:off x="5652120" y="1844824"/>
            <a:ext cx="2696791" cy="378904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AbsoluteLayout - 2</a:t>
            </a:r>
            <a:endParaRPr b="0" i="0" sz="3600" u="none" cap="none" strike="noStrike">
              <a:solidFill>
                <a:schemeClr val="lt1"/>
              </a:solidFill>
              <a:latin typeface="Century Gothic"/>
              <a:ea typeface="Century Gothic"/>
              <a:cs typeface="Century Gothic"/>
              <a:sym typeface="Century Gothic"/>
            </a:endParaRPr>
          </a:p>
        </p:txBody>
      </p:sp>
      <p:pic>
        <p:nvPicPr>
          <p:cNvPr id="453" name="Google Shape;453;p70"/>
          <p:cNvPicPr preferRelativeResize="0"/>
          <p:nvPr/>
        </p:nvPicPr>
        <p:blipFill rotWithShape="1">
          <a:blip r:embed="rId3">
            <a:alphaModFix/>
          </a:blip>
          <a:srcRect b="0" l="0" r="0" t="0"/>
          <a:stretch/>
        </p:blipFill>
        <p:spPr>
          <a:xfrm>
            <a:off x="6012160" y="1844824"/>
            <a:ext cx="2376264" cy="3693229"/>
          </a:xfrm>
          <a:prstGeom prst="rect">
            <a:avLst/>
          </a:prstGeom>
          <a:noFill/>
          <a:ln>
            <a:noFill/>
          </a:ln>
        </p:spPr>
      </p:pic>
      <p:pic>
        <p:nvPicPr>
          <p:cNvPr id="454" name="Google Shape;454;p70"/>
          <p:cNvPicPr preferRelativeResize="0"/>
          <p:nvPr/>
        </p:nvPicPr>
        <p:blipFill rotWithShape="1">
          <a:blip r:embed="rId4">
            <a:alphaModFix/>
          </a:blip>
          <a:srcRect b="0" l="0" r="0" t="0"/>
          <a:stretch/>
        </p:blipFill>
        <p:spPr>
          <a:xfrm>
            <a:off x="467544" y="1700808"/>
            <a:ext cx="2366102" cy="4214415"/>
          </a:xfrm>
          <a:prstGeom prst="rect">
            <a:avLst/>
          </a:prstGeom>
          <a:noFill/>
          <a:ln>
            <a:noFill/>
          </a:ln>
        </p:spPr>
      </p:pic>
      <p:pic>
        <p:nvPicPr>
          <p:cNvPr id="455" name="Google Shape;455;p70"/>
          <p:cNvPicPr preferRelativeResize="0"/>
          <p:nvPr/>
        </p:nvPicPr>
        <p:blipFill rotWithShape="1">
          <a:blip r:embed="rId5">
            <a:alphaModFix/>
          </a:blip>
          <a:srcRect b="0" l="0" r="0" t="0"/>
          <a:stretch/>
        </p:blipFill>
        <p:spPr>
          <a:xfrm>
            <a:off x="3131840" y="1700808"/>
            <a:ext cx="2209031" cy="127728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FrameLayout - 1</a:t>
            </a:r>
            <a:endParaRPr b="0" i="0" sz="3600" u="none" cap="none" strike="noStrike">
              <a:solidFill>
                <a:schemeClr val="lt1"/>
              </a:solidFill>
              <a:latin typeface="Century Gothic"/>
              <a:ea typeface="Century Gothic"/>
              <a:cs typeface="Century Gothic"/>
              <a:sym typeface="Century Gothic"/>
            </a:endParaRPr>
          </a:p>
        </p:txBody>
      </p:sp>
      <p:sp>
        <p:nvSpPr>
          <p:cNvPr id="461" name="Google Shape;461;p71"/>
          <p:cNvSpPr txBox="1"/>
          <p:nvPr/>
        </p:nvSpPr>
        <p:spPr>
          <a:xfrm>
            <a:off x="468313" y="1700213"/>
            <a:ext cx="4751759"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200"/>
              <a:buFont typeface="Arial"/>
              <a:buChar char="•"/>
            </a:pPr>
            <a:r>
              <a:rPr lang="es-MX" sz="2200">
                <a:solidFill>
                  <a:schemeClr val="dk1"/>
                </a:solidFill>
                <a:latin typeface="Arial"/>
                <a:ea typeface="Arial"/>
                <a:cs typeface="Arial"/>
                <a:sym typeface="Arial"/>
              </a:rPr>
              <a:t>Posiciona las vistas usando todo el contenedor, sin distribuirlas especialmente. Excelente opción cuando requerimos que varias vistas ocupen el mismo espacio para que solamente una sea visible o superponerlas.</a:t>
            </a:r>
            <a:endParaRPr/>
          </a:p>
          <a:p>
            <a:pPr indent="-203200" lvl="0" marL="342900" marR="0" rtl="0" algn="just">
              <a:lnSpc>
                <a:spcPct val="100000"/>
              </a:lnSpc>
              <a:spcBef>
                <a:spcPts val="44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342900" lvl="0" marL="342900" marR="0" rtl="0" algn="just">
              <a:lnSpc>
                <a:spcPct val="100000"/>
              </a:lnSpc>
              <a:spcBef>
                <a:spcPts val="440"/>
              </a:spcBef>
              <a:spcAft>
                <a:spcPts val="0"/>
              </a:spcAft>
              <a:buClr>
                <a:schemeClr val="dk1"/>
              </a:buClr>
              <a:buSzPts val="2200"/>
              <a:buFont typeface="Arial"/>
              <a:buChar char="•"/>
            </a:pPr>
            <a:r>
              <a:rPr lang="es-MX" sz="2200">
                <a:solidFill>
                  <a:schemeClr val="dk1"/>
                </a:solidFill>
                <a:latin typeface="Arial"/>
                <a:ea typeface="Arial"/>
                <a:cs typeface="Arial"/>
                <a:sym typeface="Arial"/>
              </a:rPr>
              <a:t>Para la visibilidad del elemento se usa la propiedad “visibility”.</a:t>
            </a:r>
            <a:endParaRPr b="0" i="0" sz="2200" u="none" cap="none" strike="noStrike">
              <a:solidFill>
                <a:schemeClr val="dk1"/>
              </a:solidFill>
              <a:latin typeface="Arial"/>
              <a:ea typeface="Arial"/>
              <a:cs typeface="Arial"/>
              <a:sym typeface="Arial"/>
            </a:endParaRPr>
          </a:p>
        </p:txBody>
      </p:sp>
      <p:pic>
        <p:nvPicPr>
          <p:cNvPr descr="D:\Cursos\Repositorio\Curso de Android Nativo Básico\Archivos de Soporte\Imagenes de Presentación\frrame_layout01.png" id="462" name="Google Shape;462;p71"/>
          <p:cNvPicPr preferRelativeResize="0"/>
          <p:nvPr/>
        </p:nvPicPr>
        <p:blipFill rotWithShape="1">
          <a:blip r:embed="rId3">
            <a:alphaModFix/>
          </a:blip>
          <a:srcRect b="0" l="0" r="0" t="0"/>
          <a:stretch/>
        </p:blipFill>
        <p:spPr>
          <a:xfrm>
            <a:off x="5868144" y="1772816"/>
            <a:ext cx="2701170" cy="37951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Agenda General – 1 </a:t>
            </a:r>
            <a:endParaRPr b="0" i="0" sz="3600" u="none" cap="none" strike="noStrike">
              <a:solidFill>
                <a:schemeClr val="lt1"/>
              </a:solidFill>
              <a:latin typeface="Century Gothic"/>
              <a:ea typeface="Century Gothic"/>
              <a:cs typeface="Century Gothic"/>
              <a:sym typeface="Century Gothic"/>
            </a:endParaRPr>
          </a:p>
        </p:txBody>
      </p:sp>
      <p:sp>
        <p:nvSpPr>
          <p:cNvPr id="114" name="Google Shape;114;p1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Día 1 (5 horas)</a:t>
            </a:r>
            <a:endParaRPr/>
          </a:p>
          <a:p>
            <a:pPr indent="-311150" lvl="0" marL="342900" marR="0" rtl="0" algn="l">
              <a:lnSpc>
                <a:spcPct val="90000"/>
              </a:lnSpc>
              <a:spcBef>
                <a:spcPts val="100"/>
              </a:spcBef>
              <a:spcAft>
                <a:spcPts val="0"/>
              </a:spcAft>
              <a:buClr>
                <a:schemeClr val="dk1"/>
              </a:buClr>
              <a:buSzPts val="500"/>
              <a:buFont typeface="Arial"/>
              <a:buNone/>
            </a:pPr>
            <a:r>
              <a:t/>
            </a:r>
            <a:endParaRPr b="0" i="0" sz="500" u="none" cap="none" strike="noStrike">
              <a:solidFill>
                <a:schemeClr val="dk1"/>
              </a:solidFill>
              <a:latin typeface="Arial"/>
              <a:ea typeface="Arial"/>
              <a:cs typeface="Arial"/>
              <a:sym typeface="Arial"/>
            </a:endParaRPr>
          </a:p>
          <a:p>
            <a:pPr indent="-285750" lvl="1" marL="742950" marR="0" rtl="0" algn="l">
              <a:lnSpc>
                <a:spcPct val="90000"/>
              </a:lnSpc>
              <a:spcBef>
                <a:spcPts val="32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0:</a:t>
            </a:r>
            <a:r>
              <a:rPr b="0" i="0" lang="es-MX" sz="1600" u="none" cap="none" strike="noStrike">
                <a:solidFill>
                  <a:schemeClr val="dk1"/>
                </a:solidFill>
                <a:latin typeface="Arial"/>
                <a:ea typeface="Arial"/>
                <a:cs typeface="Arial"/>
                <a:sym typeface="Arial"/>
              </a:rPr>
              <a:t> Introducción a Android. </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El sistema operativo Android.</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Arquitectura del Sistema (V &lt; 5.0).</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Arquitectura del Sistema (V &gt;= 5.0).</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Kernel de Linux.</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Librerías.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Entorno de ejecución.</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Framework de aplicaciones.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Aplicaciones.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Versiones de Android.</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Herramientas para desarrollo.</a:t>
            </a:r>
            <a:endParaRPr/>
          </a:p>
          <a:p>
            <a:pPr indent="-285750" lvl="1" marL="742950" marR="0" rtl="0" algn="l">
              <a:lnSpc>
                <a:spcPct val="90000"/>
              </a:lnSpc>
              <a:spcBef>
                <a:spcPts val="32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1:</a:t>
            </a:r>
            <a:r>
              <a:rPr b="0" i="0" lang="es-MX" sz="1600" u="none" cap="none" strike="noStrike">
                <a:solidFill>
                  <a:schemeClr val="dk1"/>
                </a:solidFill>
                <a:latin typeface="Arial"/>
                <a:ea typeface="Arial"/>
                <a:cs typeface="Arial"/>
                <a:sym typeface="Arial"/>
              </a:rPr>
              <a:t> Android Studio</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Android Studio.</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SDK de Android.</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IDE.</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Cadena de herramientas Android.</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Android Device Monitor.</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Usuarios – Versiones Android.</a:t>
            </a:r>
            <a:endParaRPr/>
          </a:p>
          <a:p>
            <a:pPr indent="-228600" lvl="2" marL="1143000" marR="0" rtl="0" algn="l">
              <a:lnSpc>
                <a:spcPct val="90000"/>
              </a:lnSpc>
              <a:spcBef>
                <a:spcPts val="240"/>
              </a:spcBef>
              <a:spcAft>
                <a:spcPts val="0"/>
              </a:spcAft>
              <a:buClr>
                <a:schemeClr val="dk1"/>
              </a:buClr>
              <a:buSzPts val="1200"/>
              <a:buFont typeface="Arial"/>
              <a:buChar char="•"/>
            </a:pPr>
            <a:r>
              <a:rPr b="1" i="0" lang="es-MX" sz="1200" u="none" cap="none" strike="noStrike">
                <a:solidFill>
                  <a:schemeClr val="dk1"/>
                </a:solidFill>
                <a:latin typeface="Arial"/>
                <a:ea typeface="Arial"/>
                <a:cs typeface="Arial"/>
                <a:sym typeface="Arial"/>
              </a:rPr>
              <a:t>Laboratorio 00: </a:t>
            </a:r>
            <a:r>
              <a:rPr b="0" i="0" lang="es-MX" sz="1200" u="none" cap="none" strike="noStrike">
                <a:solidFill>
                  <a:schemeClr val="dk1"/>
                </a:solidFill>
                <a:latin typeface="Arial"/>
                <a:ea typeface="Arial"/>
                <a:cs typeface="Arial"/>
                <a:sym typeface="Arial"/>
              </a:rPr>
              <a:t>“Hola Mundo”.</a:t>
            </a:r>
            <a:endParaRPr b="1" i="0" sz="1200" u="none" cap="none" strike="noStrik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FrameLayout - 2</a:t>
            </a:r>
            <a:endParaRPr b="0" i="0" sz="3600" u="none" cap="none" strike="noStrike">
              <a:solidFill>
                <a:schemeClr val="lt1"/>
              </a:solidFill>
              <a:latin typeface="Century Gothic"/>
              <a:ea typeface="Century Gothic"/>
              <a:cs typeface="Century Gothic"/>
              <a:sym typeface="Century Gothic"/>
            </a:endParaRPr>
          </a:p>
        </p:txBody>
      </p:sp>
      <p:pic>
        <p:nvPicPr>
          <p:cNvPr id="468" name="Google Shape;468;p72"/>
          <p:cNvPicPr preferRelativeResize="0"/>
          <p:nvPr/>
        </p:nvPicPr>
        <p:blipFill rotWithShape="1">
          <a:blip r:embed="rId3">
            <a:alphaModFix/>
          </a:blip>
          <a:srcRect b="0" l="0" r="0" t="0"/>
          <a:stretch/>
        </p:blipFill>
        <p:spPr>
          <a:xfrm>
            <a:off x="5076056" y="1772816"/>
            <a:ext cx="2446759" cy="3905971"/>
          </a:xfrm>
          <a:prstGeom prst="rect">
            <a:avLst/>
          </a:prstGeom>
          <a:noFill/>
          <a:ln>
            <a:noFill/>
          </a:ln>
        </p:spPr>
      </p:pic>
      <p:pic>
        <p:nvPicPr>
          <p:cNvPr id="469" name="Google Shape;469;p72"/>
          <p:cNvPicPr preferRelativeResize="0"/>
          <p:nvPr/>
        </p:nvPicPr>
        <p:blipFill rotWithShape="1">
          <a:blip r:embed="rId4">
            <a:alphaModFix/>
          </a:blip>
          <a:srcRect b="0" l="0" r="0" t="0"/>
          <a:stretch/>
        </p:blipFill>
        <p:spPr>
          <a:xfrm>
            <a:off x="1547664" y="1700808"/>
            <a:ext cx="2467544" cy="406258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Resoluciones - 1</a:t>
            </a:r>
            <a:endParaRPr b="0" i="0" sz="3600" u="none" cap="none" strike="noStrike">
              <a:solidFill>
                <a:schemeClr val="lt1"/>
              </a:solidFill>
              <a:latin typeface="Century Gothic"/>
              <a:ea typeface="Century Gothic"/>
              <a:cs typeface="Century Gothic"/>
              <a:sym typeface="Century Gothic"/>
            </a:endParaRPr>
          </a:p>
        </p:txBody>
      </p:sp>
      <p:sp>
        <p:nvSpPr>
          <p:cNvPr id="475" name="Google Shape;475;p73"/>
          <p:cNvSpPr txBox="1"/>
          <p:nvPr/>
        </p:nvSpPr>
        <p:spPr>
          <a:xfrm>
            <a:off x="468313" y="170021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200"/>
              <a:buFont typeface="Arial"/>
              <a:buChar char="•"/>
            </a:pPr>
            <a:r>
              <a:rPr lang="es-MX" sz="2200">
                <a:solidFill>
                  <a:schemeClr val="dk1"/>
                </a:solidFill>
                <a:latin typeface="Arial"/>
                <a:ea typeface="Arial"/>
                <a:cs typeface="Arial"/>
                <a:sym typeface="Arial"/>
              </a:rPr>
              <a:t>La resolución de una imagen esta dada por la cantidad de pixeles que la componen.</a:t>
            </a:r>
            <a:endParaRPr/>
          </a:p>
          <a:p>
            <a:pPr indent="-203200" lvl="0" marL="342900" marR="0" rtl="0" algn="just">
              <a:lnSpc>
                <a:spcPct val="100000"/>
              </a:lnSpc>
              <a:spcBef>
                <a:spcPts val="440"/>
              </a:spcBef>
              <a:spcAft>
                <a:spcPts val="0"/>
              </a:spcAft>
              <a:buClr>
                <a:schemeClr val="dk1"/>
              </a:buClr>
              <a:buSzPts val="2200"/>
              <a:buFont typeface="Arial"/>
              <a:buNone/>
            </a:pPr>
            <a:r>
              <a:t/>
            </a:r>
            <a:endParaRPr sz="2200">
              <a:solidFill>
                <a:schemeClr val="dk1"/>
              </a:solidFill>
              <a:latin typeface="Arial"/>
              <a:ea typeface="Arial"/>
              <a:cs typeface="Arial"/>
              <a:sym typeface="Arial"/>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4 pixeles.</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9 pixeles.</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36 pixeles.</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100 pixeles.</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900 pixeles.</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5 M pixeles.</a:t>
            </a:r>
            <a:endParaRPr/>
          </a:p>
        </p:txBody>
      </p:sp>
      <p:pic>
        <p:nvPicPr>
          <p:cNvPr descr="http://androidayuda.com/wp-content/uploads/2012/09/pixel-1.jpg" id="476" name="Google Shape;476;p73"/>
          <p:cNvPicPr preferRelativeResize="0"/>
          <p:nvPr/>
        </p:nvPicPr>
        <p:blipFill rotWithShape="1">
          <a:blip r:embed="rId3">
            <a:alphaModFix/>
          </a:blip>
          <a:srcRect b="0" l="0" r="0" t="0"/>
          <a:stretch/>
        </p:blipFill>
        <p:spPr>
          <a:xfrm>
            <a:off x="3923928" y="2636912"/>
            <a:ext cx="4752528" cy="288032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Resoluciones - 2</a:t>
            </a:r>
            <a:endParaRPr b="0" i="0" sz="3600" u="none" cap="none" strike="noStrike">
              <a:solidFill>
                <a:schemeClr val="lt1"/>
              </a:solidFill>
              <a:latin typeface="Century Gothic"/>
              <a:ea typeface="Century Gothic"/>
              <a:cs typeface="Century Gothic"/>
              <a:sym typeface="Century Gothic"/>
            </a:endParaRPr>
          </a:p>
        </p:txBody>
      </p:sp>
      <p:sp>
        <p:nvSpPr>
          <p:cNvPr id="482" name="Google Shape;482;p74"/>
          <p:cNvSpPr txBox="1"/>
          <p:nvPr/>
        </p:nvSpPr>
        <p:spPr>
          <a:xfrm>
            <a:off x="468313" y="170021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200"/>
              <a:buFont typeface="Arial"/>
              <a:buChar char="•"/>
            </a:pPr>
            <a:r>
              <a:rPr lang="es-MX" sz="2200">
                <a:solidFill>
                  <a:schemeClr val="dk1"/>
                </a:solidFill>
                <a:latin typeface="Arial"/>
                <a:ea typeface="Arial"/>
                <a:cs typeface="Arial"/>
                <a:sym typeface="Arial"/>
              </a:rPr>
              <a:t>Imágenes iguales en pantallas de diferente magnitud (tamaño) se verá una diferencia de la siguiente manera.</a:t>
            </a:r>
            <a:endParaRPr/>
          </a:p>
          <a:p>
            <a:pPr indent="-203200" lvl="0" marL="342900" marR="0" rtl="0" algn="just">
              <a:lnSpc>
                <a:spcPct val="100000"/>
              </a:lnSpc>
              <a:spcBef>
                <a:spcPts val="440"/>
              </a:spcBef>
              <a:spcAft>
                <a:spcPts val="0"/>
              </a:spcAft>
              <a:buClr>
                <a:schemeClr val="dk1"/>
              </a:buClr>
              <a:buSzPts val="2200"/>
              <a:buFont typeface="Arial"/>
              <a:buNone/>
            </a:pPr>
            <a:r>
              <a:t/>
            </a:r>
            <a:endParaRPr sz="2200">
              <a:solidFill>
                <a:schemeClr val="dk1"/>
              </a:solidFill>
              <a:latin typeface="Arial"/>
              <a:ea typeface="Arial"/>
              <a:cs typeface="Arial"/>
              <a:sym typeface="Arial"/>
            </a:endParaRPr>
          </a:p>
          <a:p>
            <a:pPr indent="-203200" lvl="0" marL="342900" marR="0" rtl="0" algn="just">
              <a:lnSpc>
                <a:spcPct val="100000"/>
              </a:lnSpc>
              <a:spcBef>
                <a:spcPts val="440"/>
              </a:spcBef>
              <a:spcAft>
                <a:spcPts val="0"/>
              </a:spcAft>
              <a:buClr>
                <a:schemeClr val="dk1"/>
              </a:buClr>
              <a:buSzPts val="2200"/>
              <a:buFont typeface="Arial"/>
              <a:buNone/>
            </a:pPr>
            <a:r>
              <a:t/>
            </a:r>
            <a:endParaRPr sz="2200">
              <a:solidFill>
                <a:schemeClr val="dk1"/>
              </a:solidFill>
              <a:latin typeface="Arial"/>
              <a:ea typeface="Arial"/>
              <a:cs typeface="Arial"/>
              <a:sym typeface="Arial"/>
            </a:endParaRPr>
          </a:p>
          <a:p>
            <a:pPr indent="-203200" lvl="0" marL="342900" marR="0" rtl="0" algn="just">
              <a:lnSpc>
                <a:spcPct val="100000"/>
              </a:lnSpc>
              <a:spcBef>
                <a:spcPts val="440"/>
              </a:spcBef>
              <a:spcAft>
                <a:spcPts val="0"/>
              </a:spcAft>
              <a:buClr>
                <a:schemeClr val="dk1"/>
              </a:buClr>
              <a:buSzPts val="2200"/>
              <a:buFont typeface="Arial"/>
              <a:buNone/>
            </a:pPr>
            <a:r>
              <a:t/>
            </a:r>
            <a:endParaRPr sz="2200">
              <a:solidFill>
                <a:schemeClr val="dk1"/>
              </a:solidFill>
              <a:latin typeface="Arial"/>
              <a:ea typeface="Arial"/>
              <a:cs typeface="Arial"/>
              <a:sym typeface="Arial"/>
            </a:endParaRPr>
          </a:p>
          <a:p>
            <a:pPr indent="-203200" lvl="0" marL="342900" marR="0" rtl="0" algn="just">
              <a:lnSpc>
                <a:spcPct val="100000"/>
              </a:lnSpc>
              <a:spcBef>
                <a:spcPts val="440"/>
              </a:spcBef>
              <a:spcAft>
                <a:spcPts val="0"/>
              </a:spcAft>
              <a:buClr>
                <a:schemeClr val="dk1"/>
              </a:buClr>
              <a:buSzPts val="2200"/>
              <a:buFont typeface="Arial"/>
              <a:buNone/>
            </a:pPr>
            <a:r>
              <a:t/>
            </a:r>
            <a:endParaRPr sz="2200">
              <a:solidFill>
                <a:schemeClr val="dk1"/>
              </a:solidFill>
              <a:latin typeface="Arial"/>
              <a:ea typeface="Arial"/>
              <a:cs typeface="Arial"/>
              <a:sym typeface="Arial"/>
            </a:endParaRPr>
          </a:p>
          <a:p>
            <a:pPr indent="-203200" lvl="0" marL="342900" marR="0" rtl="0" algn="just">
              <a:lnSpc>
                <a:spcPct val="100000"/>
              </a:lnSpc>
              <a:spcBef>
                <a:spcPts val="440"/>
              </a:spcBef>
              <a:spcAft>
                <a:spcPts val="0"/>
              </a:spcAft>
              <a:buClr>
                <a:schemeClr val="dk1"/>
              </a:buClr>
              <a:buSzPts val="2200"/>
              <a:buFont typeface="Arial"/>
              <a:buNone/>
            </a:pPr>
            <a:r>
              <a:t/>
            </a:r>
            <a:endParaRPr sz="2200">
              <a:solidFill>
                <a:schemeClr val="dk1"/>
              </a:solidFill>
              <a:latin typeface="Arial"/>
              <a:ea typeface="Arial"/>
              <a:cs typeface="Arial"/>
              <a:sym typeface="Arial"/>
            </a:endParaRPr>
          </a:p>
          <a:p>
            <a:pPr indent="-203200" lvl="0" marL="342900" marR="0" rtl="0" algn="just">
              <a:lnSpc>
                <a:spcPct val="100000"/>
              </a:lnSpc>
              <a:spcBef>
                <a:spcPts val="440"/>
              </a:spcBef>
              <a:spcAft>
                <a:spcPts val="0"/>
              </a:spcAft>
              <a:buClr>
                <a:schemeClr val="dk1"/>
              </a:buClr>
              <a:buSzPts val="2200"/>
              <a:buFont typeface="Arial"/>
              <a:buNone/>
            </a:pPr>
            <a:r>
              <a:t/>
            </a:r>
            <a:endParaRPr sz="2200">
              <a:solidFill>
                <a:schemeClr val="dk1"/>
              </a:solidFill>
              <a:latin typeface="Arial"/>
              <a:ea typeface="Arial"/>
              <a:cs typeface="Arial"/>
              <a:sym typeface="Arial"/>
            </a:endParaRPr>
          </a:p>
          <a:p>
            <a:pPr indent="-342900" lvl="0" marL="342900" marR="0" rtl="0" algn="just">
              <a:lnSpc>
                <a:spcPct val="100000"/>
              </a:lnSpc>
              <a:spcBef>
                <a:spcPts val="440"/>
              </a:spcBef>
              <a:spcAft>
                <a:spcPts val="0"/>
              </a:spcAft>
              <a:buClr>
                <a:schemeClr val="dk1"/>
              </a:buClr>
              <a:buSzPts val="2200"/>
              <a:buFont typeface="Arial"/>
              <a:buChar char="•"/>
            </a:pPr>
            <a:r>
              <a:rPr lang="es-MX" sz="2200">
                <a:solidFill>
                  <a:schemeClr val="dk1"/>
                </a:solidFill>
                <a:latin typeface="Arial"/>
                <a:ea typeface="Arial"/>
                <a:cs typeface="Arial"/>
                <a:sym typeface="Arial"/>
              </a:rPr>
              <a:t>Al tener la misma resolución (pixeles) en pantallas de mayor tamaño (pulgadas) provocara la perdida de la calidad de la imagen proyectada.</a:t>
            </a:r>
            <a:endParaRPr sz="1600">
              <a:solidFill>
                <a:schemeClr val="dk1"/>
              </a:solidFill>
              <a:latin typeface="Arial"/>
              <a:ea typeface="Arial"/>
              <a:cs typeface="Arial"/>
              <a:sym typeface="Arial"/>
            </a:endParaRPr>
          </a:p>
        </p:txBody>
      </p:sp>
      <p:pic>
        <p:nvPicPr>
          <p:cNvPr descr="http://androidayuda.com/wp-content/uploads/2012/09/pixel-2.jpg" id="483" name="Google Shape;483;p74"/>
          <p:cNvPicPr preferRelativeResize="0"/>
          <p:nvPr/>
        </p:nvPicPr>
        <p:blipFill rotWithShape="1">
          <a:blip r:embed="rId3">
            <a:alphaModFix/>
          </a:blip>
          <a:srcRect b="0" l="0" r="0" t="0"/>
          <a:stretch/>
        </p:blipFill>
        <p:spPr>
          <a:xfrm>
            <a:off x="2915824" y="2420899"/>
            <a:ext cx="3460725" cy="2375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5"/>
          <p:cNvSpPr txBox="1"/>
          <p:nvPr>
            <p:ph type="title"/>
          </p:nvPr>
        </p:nvSpPr>
        <p:spPr>
          <a:xfrm>
            <a:off x="0" y="763600"/>
            <a:ext cx="87624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Densidad de pixeles por pulgada (PPI)</a:t>
            </a:r>
            <a:endParaRPr b="0" i="0" sz="3600" u="none" cap="none" strike="noStrike">
              <a:solidFill>
                <a:schemeClr val="lt1"/>
              </a:solidFill>
              <a:latin typeface="Century Gothic"/>
              <a:ea typeface="Century Gothic"/>
              <a:cs typeface="Century Gothic"/>
              <a:sym typeface="Century Gothic"/>
            </a:endParaRPr>
          </a:p>
        </p:txBody>
      </p:sp>
      <p:sp>
        <p:nvSpPr>
          <p:cNvPr id="489" name="Google Shape;489;p75"/>
          <p:cNvSpPr txBox="1"/>
          <p:nvPr/>
        </p:nvSpPr>
        <p:spPr>
          <a:xfrm>
            <a:off x="468313" y="170021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200"/>
              <a:buFont typeface="Arial"/>
              <a:buChar char="•"/>
            </a:pPr>
            <a:r>
              <a:rPr lang="es-MX" sz="2200">
                <a:solidFill>
                  <a:schemeClr val="dk1"/>
                </a:solidFill>
                <a:latin typeface="Arial"/>
                <a:ea typeface="Arial"/>
                <a:cs typeface="Arial"/>
                <a:sym typeface="Arial"/>
              </a:rPr>
              <a:t>Es la cantidad de pixeles que existen por pulgada, el resultado de esto es que se pueden representar imágenes con mayor nitidez.</a:t>
            </a:r>
            <a:endParaRPr sz="1600">
              <a:solidFill>
                <a:schemeClr val="dk1"/>
              </a:solidFill>
              <a:latin typeface="Arial"/>
              <a:ea typeface="Arial"/>
              <a:cs typeface="Arial"/>
              <a:sym typeface="Arial"/>
            </a:endParaRPr>
          </a:p>
        </p:txBody>
      </p:sp>
      <p:pic>
        <p:nvPicPr>
          <p:cNvPr descr="http://www.fmedda.com/sites/default/files/pic/ppi.png" id="490" name="Google Shape;490;p75"/>
          <p:cNvPicPr preferRelativeResize="0"/>
          <p:nvPr/>
        </p:nvPicPr>
        <p:blipFill rotWithShape="1">
          <a:blip r:embed="rId3">
            <a:alphaModFix/>
          </a:blip>
          <a:srcRect b="0" l="0" r="0" t="0"/>
          <a:stretch/>
        </p:blipFill>
        <p:spPr>
          <a:xfrm>
            <a:off x="2411760" y="2924944"/>
            <a:ext cx="4495800" cy="28098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6"/>
          <p:cNvSpPr txBox="1"/>
          <p:nvPr/>
        </p:nvSpPr>
        <p:spPr>
          <a:xfrm>
            <a:off x="34925" y="48577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MX" sz="3600">
                <a:solidFill>
                  <a:schemeClr val="lt1"/>
                </a:solidFill>
                <a:latin typeface="Century Gothic"/>
                <a:ea typeface="Century Gothic"/>
                <a:cs typeface="Century Gothic"/>
                <a:sym typeface="Century Gothic"/>
              </a:rPr>
              <a:t>Múltiples Resoluciones - 1</a:t>
            </a:r>
            <a:endParaRPr sz="3600">
              <a:solidFill>
                <a:schemeClr val="lt1"/>
              </a:solidFill>
              <a:latin typeface="Century Gothic"/>
              <a:ea typeface="Century Gothic"/>
              <a:cs typeface="Century Gothic"/>
              <a:sym typeface="Century Gothic"/>
            </a:endParaRPr>
          </a:p>
        </p:txBody>
      </p:sp>
      <p:pic>
        <p:nvPicPr>
          <p:cNvPr id="496" name="Google Shape;496;p76"/>
          <p:cNvPicPr preferRelativeResize="0"/>
          <p:nvPr/>
        </p:nvPicPr>
        <p:blipFill rotWithShape="1">
          <a:blip r:embed="rId3">
            <a:alphaModFix/>
          </a:blip>
          <a:srcRect b="0" l="0" r="0" t="0"/>
          <a:stretch/>
        </p:blipFill>
        <p:spPr>
          <a:xfrm>
            <a:off x="2267744" y="1412776"/>
            <a:ext cx="4545297" cy="464646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txBox="1"/>
          <p:nvPr/>
        </p:nvSpPr>
        <p:spPr>
          <a:xfrm>
            <a:off x="34925" y="48577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MX" sz="3600">
                <a:solidFill>
                  <a:schemeClr val="lt1"/>
                </a:solidFill>
                <a:latin typeface="Century Gothic"/>
                <a:ea typeface="Century Gothic"/>
                <a:cs typeface="Century Gothic"/>
                <a:sym typeface="Century Gothic"/>
              </a:rPr>
              <a:t>Múltiples Resoluciones - 2</a:t>
            </a:r>
            <a:endParaRPr sz="3600">
              <a:solidFill>
                <a:schemeClr val="lt1"/>
              </a:solidFill>
              <a:latin typeface="Century Gothic"/>
              <a:ea typeface="Century Gothic"/>
              <a:cs typeface="Century Gothic"/>
              <a:sym typeface="Century Gothic"/>
            </a:endParaRPr>
          </a:p>
        </p:txBody>
      </p:sp>
      <p:pic>
        <p:nvPicPr>
          <p:cNvPr id="502" name="Google Shape;502;p77"/>
          <p:cNvPicPr preferRelativeResize="0"/>
          <p:nvPr/>
        </p:nvPicPr>
        <p:blipFill rotWithShape="1">
          <a:blip r:embed="rId3">
            <a:alphaModFix/>
          </a:blip>
          <a:srcRect b="0" l="0" r="0" t="0"/>
          <a:stretch/>
        </p:blipFill>
        <p:spPr>
          <a:xfrm>
            <a:off x="171342" y="1785926"/>
            <a:ext cx="8686938" cy="367666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8"/>
          <p:cNvSpPr txBox="1"/>
          <p:nvPr/>
        </p:nvSpPr>
        <p:spPr>
          <a:xfrm>
            <a:off x="34925" y="48577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MX" sz="3600">
                <a:solidFill>
                  <a:schemeClr val="lt1"/>
                </a:solidFill>
                <a:latin typeface="Century Gothic"/>
                <a:ea typeface="Century Gothic"/>
                <a:cs typeface="Century Gothic"/>
                <a:sym typeface="Century Gothic"/>
              </a:rPr>
              <a:t>Múltiples Resoluciones - 3</a:t>
            </a:r>
            <a:endParaRPr sz="3600">
              <a:solidFill>
                <a:schemeClr val="lt1"/>
              </a:solidFill>
              <a:latin typeface="Century Gothic"/>
              <a:ea typeface="Century Gothic"/>
              <a:cs typeface="Century Gothic"/>
              <a:sym typeface="Century Gothic"/>
            </a:endParaRPr>
          </a:p>
        </p:txBody>
      </p:sp>
      <p:pic>
        <p:nvPicPr>
          <p:cNvPr descr="http://developer.android.com/images/screens_support/screens-ranges.png" id="508" name="Google Shape;508;p78"/>
          <p:cNvPicPr preferRelativeResize="0"/>
          <p:nvPr/>
        </p:nvPicPr>
        <p:blipFill rotWithShape="1">
          <a:blip r:embed="rId3">
            <a:alphaModFix/>
          </a:blip>
          <a:srcRect b="0" l="0" r="0" t="0"/>
          <a:stretch/>
        </p:blipFill>
        <p:spPr>
          <a:xfrm>
            <a:off x="571472" y="2500306"/>
            <a:ext cx="7893899" cy="242889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9"/>
          <p:cNvSpPr txBox="1"/>
          <p:nvPr/>
        </p:nvSpPr>
        <p:spPr>
          <a:xfrm>
            <a:off x="34925" y="48577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MX" sz="3600">
                <a:solidFill>
                  <a:schemeClr val="lt1"/>
                </a:solidFill>
                <a:latin typeface="Century Gothic"/>
                <a:ea typeface="Century Gothic"/>
                <a:cs typeface="Century Gothic"/>
                <a:sym typeface="Century Gothic"/>
              </a:rPr>
              <a:t>Usuarios – Resoluciones Android</a:t>
            </a:r>
            <a:endParaRPr sz="3600">
              <a:solidFill>
                <a:schemeClr val="lt1"/>
              </a:solidFill>
              <a:latin typeface="Century Gothic"/>
              <a:ea typeface="Century Gothic"/>
              <a:cs typeface="Century Gothic"/>
              <a:sym typeface="Century Gothic"/>
            </a:endParaRPr>
          </a:p>
        </p:txBody>
      </p:sp>
      <p:sp>
        <p:nvSpPr>
          <p:cNvPr id="514" name="Google Shape;514;p7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Datos actualizados al 7 de Noviembre del 2016.</a:t>
            </a:r>
            <a:endParaRPr b="0" i="0" sz="2000" u="none" cap="none" strike="noStrike">
              <a:solidFill>
                <a:schemeClr val="dk1"/>
              </a:solidFill>
              <a:latin typeface="Arial"/>
              <a:ea typeface="Arial"/>
              <a:cs typeface="Arial"/>
              <a:sym typeface="Arial"/>
            </a:endParaRPr>
          </a:p>
        </p:txBody>
      </p:sp>
      <p:pic>
        <p:nvPicPr>
          <p:cNvPr id="515" name="Google Shape;515;p79"/>
          <p:cNvPicPr preferRelativeResize="0"/>
          <p:nvPr/>
        </p:nvPicPr>
        <p:blipFill rotWithShape="1">
          <a:blip r:embed="rId3">
            <a:alphaModFix/>
          </a:blip>
          <a:srcRect b="0" l="0" r="0" t="0"/>
          <a:stretch/>
        </p:blipFill>
        <p:spPr>
          <a:xfrm>
            <a:off x="33338" y="1289273"/>
            <a:ext cx="9077325" cy="4371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0"/>
          <p:cNvSpPr txBox="1"/>
          <p:nvPr>
            <p:ph type="title"/>
          </p:nvPr>
        </p:nvSpPr>
        <p:spPr>
          <a:xfrm>
            <a:off x="0" y="763588"/>
            <a:ext cx="73089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LifeCycle - 1</a:t>
            </a:r>
            <a:endParaRPr b="0" i="0" sz="3600" u="none" cap="none" strike="noStrike">
              <a:solidFill>
                <a:schemeClr val="lt1"/>
              </a:solidFill>
              <a:latin typeface="Century Gothic"/>
              <a:ea typeface="Century Gothic"/>
              <a:cs typeface="Century Gothic"/>
              <a:sym typeface="Century Gothic"/>
            </a:endParaRPr>
          </a:p>
        </p:txBody>
      </p:sp>
      <p:sp>
        <p:nvSpPr>
          <p:cNvPr id="521" name="Google Shape;521;p80"/>
          <p:cNvSpPr txBox="1"/>
          <p:nvPr>
            <p:ph idx="4294967295" type="body"/>
          </p:nvPr>
        </p:nvSpPr>
        <p:spPr>
          <a:xfrm>
            <a:off x="457200" y="1556792"/>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El Activity Manager es el que controla el Ciclo de Vida de la App. El sistema Android define un ciclo de vida para un Activity con métodos predefinidos, los más importantes son:</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rgbClr val="1F5FA0"/>
              </a:buClr>
              <a:buSzPts val="2000"/>
              <a:buFont typeface="Arial"/>
              <a:buChar char="•"/>
            </a:pPr>
            <a:r>
              <a:rPr b="1" i="0" lang="es-MX" sz="2000" u="none" cap="none" strike="noStrike">
                <a:solidFill>
                  <a:srgbClr val="1F5FA0"/>
                </a:solidFill>
                <a:latin typeface="Arial"/>
                <a:ea typeface="Arial"/>
                <a:cs typeface="Arial"/>
                <a:sym typeface="Arial"/>
              </a:rPr>
              <a:t>Resumed</a:t>
            </a:r>
            <a:endParaRPr b="1" i="0" sz="2000" u="none" cap="none" strike="noStrike">
              <a:solidFill>
                <a:srgbClr val="1F5FA0"/>
              </a:solidFill>
              <a:latin typeface="Arial"/>
              <a:ea typeface="Arial"/>
              <a:cs typeface="Arial"/>
              <a:sym typeface="Arial"/>
            </a:endParaRPr>
          </a:p>
          <a:p>
            <a:pPr indent="-285750" lvl="1" marL="74295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En este estado el Activity está activa, al frente lista para que el usuario interactúe con ella, básicamente esta corriendo en primer plano.</a:t>
            </a:r>
            <a:endParaRPr/>
          </a:p>
          <a:p>
            <a:pPr indent="-158750" lvl="1" marL="74295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rgbClr val="1F5FA0"/>
              </a:buClr>
              <a:buSzPts val="2000"/>
              <a:buFont typeface="Arial"/>
              <a:buChar char="•"/>
            </a:pPr>
            <a:r>
              <a:rPr b="1" i="0" lang="es-MX" sz="2000" u="none" cap="none" strike="noStrike">
                <a:solidFill>
                  <a:srgbClr val="1F5FA0"/>
                </a:solidFill>
                <a:latin typeface="Arial"/>
                <a:ea typeface="Arial"/>
                <a:cs typeface="Arial"/>
                <a:sym typeface="Arial"/>
              </a:rPr>
              <a:t>Paused</a:t>
            </a:r>
            <a:endParaRPr b="1" i="0" sz="2000" u="none" cap="none" strike="noStrike">
              <a:solidFill>
                <a:srgbClr val="1F5FA0"/>
              </a:solidFill>
              <a:latin typeface="Arial"/>
              <a:ea typeface="Arial"/>
              <a:cs typeface="Arial"/>
              <a:sym typeface="Arial"/>
            </a:endParaRPr>
          </a:p>
          <a:p>
            <a:pPr indent="-285750" lvl="1" marL="74295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En este estado el Activity esta parcialmente obscurecido por un segundo Activity; de tal manera que aún es visible para el usuario pero sin poder interactuar.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LifeCycle - 2</a:t>
            </a:r>
            <a:endParaRPr b="0" i="0" sz="3600" u="none" cap="none" strike="noStrike">
              <a:solidFill>
                <a:schemeClr val="lt1"/>
              </a:solidFill>
              <a:latin typeface="Century Gothic"/>
              <a:ea typeface="Century Gothic"/>
              <a:cs typeface="Century Gothic"/>
              <a:sym typeface="Century Gothic"/>
            </a:endParaRPr>
          </a:p>
        </p:txBody>
      </p:sp>
      <p:sp>
        <p:nvSpPr>
          <p:cNvPr id="527" name="Google Shape;527;p81"/>
          <p:cNvSpPr txBox="1"/>
          <p:nvPr>
            <p:ph idx="4294967295" type="body"/>
          </p:nvPr>
        </p:nvSpPr>
        <p:spPr>
          <a:xfrm>
            <a:off x="457200" y="1556792"/>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rgbClr val="1F5FA0"/>
              </a:buClr>
              <a:buSzPts val="2000"/>
              <a:buFont typeface="Arial"/>
              <a:buChar char="•"/>
            </a:pPr>
            <a:r>
              <a:rPr b="1" i="0" lang="es-MX" sz="2000" u="none" cap="none" strike="noStrike">
                <a:solidFill>
                  <a:srgbClr val="1F5FA0"/>
                </a:solidFill>
                <a:latin typeface="Arial"/>
                <a:ea typeface="Arial"/>
                <a:cs typeface="Arial"/>
                <a:sym typeface="Arial"/>
              </a:rPr>
              <a:t>Stopped</a:t>
            </a:r>
            <a:endParaRPr b="1" i="0" sz="2000" u="none" cap="none" strike="noStrike">
              <a:solidFill>
                <a:srgbClr val="1F5FA0"/>
              </a:solidFill>
              <a:latin typeface="Arial"/>
              <a:ea typeface="Arial"/>
              <a:cs typeface="Arial"/>
              <a:sym typeface="Arial"/>
            </a:endParaRPr>
          </a:p>
          <a:p>
            <a:pPr indent="-285750" lvl="1" marL="74295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En este estado el Activity esta complemente oculto, se ha cambiado de contexto y la Activity se ha enviado a Background; en este estado se mantiene la instancia del Activity y conserva sus variables miembro, pero no es capaz de ejecutar código.</a:t>
            </a:r>
            <a:endParaRPr/>
          </a:p>
          <a:p>
            <a:pPr indent="-158750" lvl="1" marL="74295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rgbClr val="1F5FA0"/>
              </a:buClr>
              <a:buSzPts val="2000"/>
              <a:buFont typeface="Arial"/>
              <a:buChar char="•"/>
            </a:pPr>
            <a:r>
              <a:rPr b="1" i="0" lang="es-MX" sz="2000" u="none" cap="none" strike="noStrike">
                <a:solidFill>
                  <a:srgbClr val="1F5FA0"/>
                </a:solidFill>
                <a:latin typeface="Arial"/>
                <a:ea typeface="Arial"/>
                <a:cs typeface="Arial"/>
                <a:sym typeface="Arial"/>
              </a:rPr>
              <a:t>Destroyed</a:t>
            </a:r>
            <a:endParaRPr b="1" i="0" sz="2000" u="none" cap="none" strike="noStrike">
              <a:solidFill>
                <a:srgbClr val="1F5FA0"/>
              </a:solidFill>
              <a:latin typeface="Arial"/>
              <a:ea typeface="Arial"/>
              <a:cs typeface="Arial"/>
              <a:sym typeface="Arial"/>
            </a:endParaRPr>
          </a:p>
          <a:p>
            <a:pPr indent="-285750" lvl="1" marL="74295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En este estado la actividad termina al invocarse el método finish(), o es matada por el sistema Android (Sale de la pila de actividades).</a:t>
            </a:r>
            <a:endParaRPr/>
          </a:p>
          <a:p>
            <a:pPr indent="-342900" lvl="0" marL="342900" marR="0" rtl="0" algn="just">
              <a:spcBef>
                <a:spcPts val="40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None/>
            </a:pPr>
            <a:r>
              <a:rPr b="1" i="0" lang="es-MX" sz="2000" u="none" cap="none" strike="noStrike">
                <a:solidFill>
                  <a:schemeClr val="dk1"/>
                </a:solidFill>
                <a:latin typeface="Arial"/>
                <a:ea typeface="Arial"/>
                <a:cs typeface="Arial"/>
                <a:sym typeface="Arial"/>
              </a:rPr>
              <a:t>     Nota: </a:t>
            </a:r>
            <a:r>
              <a:rPr b="0" i="0" lang="es-MX" sz="2000" u="none" cap="none" strike="noStrike">
                <a:solidFill>
                  <a:schemeClr val="dk1"/>
                </a:solidFill>
                <a:latin typeface="Arial"/>
                <a:ea typeface="Arial"/>
                <a:cs typeface="Arial"/>
                <a:sym typeface="Arial"/>
              </a:rPr>
              <a:t>Cada cambio de estado produce eventos que se pueden capturar con ciertos métodos.</a:t>
            </a:r>
            <a:endParaRPr b="1" i="0" sz="20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Agenda General – 2 </a:t>
            </a:r>
            <a:endParaRPr b="0" i="0" sz="3600" u="none" cap="none" strike="noStrike">
              <a:solidFill>
                <a:schemeClr val="lt1"/>
              </a:solidFill>
              <a:latin typeface="Century Gothic"/>
              <a:ea typeface="Century Gothic"/>
              <a:cs typeface="Century Gothic"/>
              <a:sym typeface="Century Gothic"/>
            </a:endParaRPr>
          </a:p>
        </p:txBody>
      </p:sp>
      <p:sp>
        <p:nvSpPr>
          <p:cNvPr id="120" name="Google Shape;120;p1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Día 2 (5 horas)</a:t>
            </a:r>
            <a:endParaRPr/>
          </a:p>
          <a:p>
            <a:pPr indent="-279400" lvl="0" marL="342900" marR="0" rtl="0" algn="l">
              <a:lnSpc>
                <a:spcPct val="90000"/>
              </a:lnSpc>
              <a:spcBef>
                <a:spcPts val="20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a:p>
            <a:pPr indent="-285750" lvl="1" marL="742950" marR="0" rtl="0" algn="l">
              <a:lnSpc>
                <a:spcPct val="90000"/>
              </a:lnSpc>
              <a:spcBef>
                <a:spcPts val="32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2:</a:t>
            </a:r>
            <a:r>
              <a:rPr b="0" i="0" lang="es-MX" sz="1600" u="none" cap="none" strike="noStrike">
                <a:solidFill>
                  <a:schemeClr val="dk1"/>
                </a:solidFill>
                <a:latin typeface="Arial"/>
                <a:ea typeface="Arial"/>
                <a:cs typeface="Arial"/>
                <a:sym typeface="Arial"/>
              </a:rPr>
              <a:t> Estructura de aplicaciones móviles en Android. </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Componentes de Android.</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Android Manifest.</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Seguridad y permisos.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Layouts.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Layouts comunes.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LinearLayout.</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TableLayout.</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RelativeLayout.</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AbsoluteLayout.</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FrameLayout.</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Resoluciones.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Densidad de pixeles por pulgada (PPI).</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Múltiples resoluciones.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Usuarios – Resoluciones Android.</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Life Cycle.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LifeCycle - 3</a:t>
            </a:r>
            <a:endParaRPr b="0" i="0" sz="3600" u="none" cap="none" strike="noStrike">
              <a:solidFill>
                <a:schemeClr val="lt1"/>
              </a:solidFill>
              <a:latin typeface="Century Gothic"/>
              <a:ea typeface="Century Gothic"/>
              <a:cs typeface="Century Gothic"/>
              <a:sym typeface="Century Gothic"/>
            </a:endParaRPr>
          </a:p>
        </p:txBody>
      </p:sp>
      <p:pic>
        <p:nvPicPr>
          <p:cNvPr id="533" name="Google Shape;533;p82"/>
          <p:cNvPicPr preferRelativeResize="0"/>
          <p:nvPr/>
        </p:nvPicPr>
        <p:blipFill rotWithShape="1">
          <a:blip r:embed="rId3">
            <a:alphaModFix/>
          </a:blip>
          <a:srcRect b="0" l="0" r="0" t="0"/>
          <a:stretch/>
        </p:blipFill>
        <p:spPr>
          <a:xfrm>
            <a:off x="618598" y="2060848"/>
            <a:ext cx="7913842" cy="338437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LifeCycle - 4</a:t>
            </a:r>
            <a:endParaRPr b="0" i="0" sz="3600" u="none" cap="none" strike="noStrike">
              <a:solidFill>
                <a:schemeClr val="lt1"/>
              </a:solidFill>
              <a:latin typeface="Century Gothic"/>
              <a:ea typeface="Century Gothic"/>
              <a:cs typeface="Century Gothic"/>
              <a:sym typeface="Century Gothic"/>
            </a:endParaRPr>
          </a:p>
        </p:txBody>
      </p:sp>
      <p:sp>
        <p:nvSpPr>
          <p:cNvPr id="539" name="Google Shape;539;p83"/>
          <p:cNvSpPr txBox="1"/>
          <p:nvPr>
            <p:ph idx="4294967295" type="body"/>
          </p:nvPr>
        </p:nvSpPr>
        <p:spPr>
          <a:xfrm>
            <a:off x="539552" y="1772816"/>
            <a:ext cx="8352606" cy="4104456"/>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Tiempo de Vida Total:</a:t>
            </a:r>
            <a:endParaRPr/>
          </a:p>
          <a:p>
            <a:pPr indent="-285750" lvl="1" marL="74295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onCreate(). </a:t>
            </a:r>
            <a:endParaRPr/>
          </a:p>
          <a:p>
            <a:pPr indent="-285750" lvl="1" marL="74295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onDestroy().</a:t>
            </a:r>
            <a:endParaRPr/>
          </a:p>
          <a:p>
            <a:pPr indent="-285750" lvl="1" marL="742950" marR="0" rtl="0" algn="just">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Tiempo Visible Total:</a:t>
            </a:r>
            <a:endParaRPr b="0" i="0" sz="1800" u="none" cap="none" strike="noStrike">
              <a:solidFill>
                <a:schemeClr val="dk1"/>
              </a:solidFill>
              <a:latin typeface="Arial"/>
              <a:ea typeface="Arial"/>
              <a:cs typeface="Arial"/>
              <a:sym typeface="Arial"/>
            </a:endParaRPr>
          </a:p>
          <a:p>
            <a:pPr indent="-285750" lvl="1" marL="74295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onStart().</a:t>
            </a:r>
            <a:endParaRPr/>
          </a:p>
          <a:p>
            <a:pPr indent="-285750" lvl="1" marL="74295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onStop().</a:t>
            </a:r>
            <a:endParaRPr/>
          </a:p>
          <a:p>
            <a:pPr indent="-228600" lvl="0" marL="342900" marR="0" rtl="0" algn="just">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Tiempo en Primer Plano Total:</a:t>
            </a:r>
            <a:r>
              <a:rPr b="0" i="0" lang="es-MX" sz="1800" u="none" cap="none" strike="noStrike">
                <a:solidFill>
                  <a:schemeClr val="dk1"/>
                </a:solidFill>
                <a:latin typeface="Arial"/>
                <a:ea typeface="Arial"/>
                <a:cs typeface="Arial"/>
                <a:sym typeface="Arial"/>
              </a:rPr>
              <a:t> </a:t>
            </a:r>
            <a:endParaRPr/>
          </a:p>
          <a:p>
            <a:pPr indent="-285750" lvl="1" marL="74295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onResume().</a:t>
            </a:r>
            <a:endParaRPr/>
          </a:p>
          <a:p>
            <a:pPr indent="-285750" lvl="1" marL="742950" marR="0" rtl="0" algn="just">
              <a:spcBef>
                <a:spcPts val="36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onPause().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LifeCycle - 5</a:t>
            </a:r>
            <a:endParaRPr b="0" i="0" sz="3600" u="none" cap="none" strike="noStrike">
              <a:solidFill>
                <a:schemeClr val="lt1"/>
              </a:solidFill>
              <a:latin typeface="Century Gothic"/>
              <a:ea typeface="Century Gothic"/>
              <a:cs typeface="Century Gothic"/>
              <a:sym typeface="Century Gothic"/>
            </a:endParaRPr>
          </a:p>
        </p:txBody>
      </p:sp>
      <p:sp>
        <p:nvSpPr>
          <p:cNvPr id="545" name="Google Shape;545;p8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onCreate(Bundle): </a:t>
            </a:r>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Se utiliza para inicializar: GUI o estructuras de datos. </a:t>
            </a:r>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Puede recibir información de estado de instancia.</a:t>
            </a:r>
            <a:endParaRPr/>
          </a:p>
          <a:p>
            <a:pPr indent="-228600" lvl="0" marL="342900" marR="0" rtl="0" algn="just">
              <a:spcBef>
                <a:spcPts val="36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onStart():</a:t>
            </a:r>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Nos indica que la actividad está a punto de ser mostrada al usuario.</a:t>
            </a:r>
            <a:endParaRPr/>
          </a:p>
          <a:p>
            <a:pPr indent="-196850" lvl="1" marL="742950" marR="0" rtl="0" algn="just">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onResume():</a:t>
            </a:r>
            <a:r>
              <a:rPr b="0" i="0" lang="es-MX" sz="1800" u="none" cap="none" strike="noStrike">
                <a:solidFill>
                  <a:schemeClr val="dk1"/>
                </a:solidFill>
                <a:latin typeface="Arial"/>
                <a:ea typeface="Arial"/>
                <a:cs typeface="Arial"/>
                <a:sym typeface="Arial"/>
              </a:rPr>
              <a:t> </a:t>
            </a:r>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Se puede utilizar para inicializar animaciones.</a:t>
            </a:r>
            <a:endParaRPr/>
          </a:p>
          <a:p>
            <a:pPr indent="-228600" lvl="0" marL="342900" marR="0" rtl="0" algn="just">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onPause():</a:t>
            </a:r>
            <a:r>
              <a:rPr b="0" i="0" lang="es-MX" sz="1800" u="none" cap="none" strike="noStrike">
                <a:solidFill>
                  <a:schemeClr val="dk1"/>
                </a:solidFill>
                <a:latin typeface="Arial"/>
                <a:ea typeface="Arial"/>
                <a:cs typeface="Arial"/>
                <a:sym typeface="Arial"/>
              </a:rPr>
              <a:t> </a:t>
            </a:r>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Se puede utilizar para guardar datos que se estaban editando (ejemplo: un formulario).</a:t>
            </a:r>
            <a:endParaRPr/>
          </a:p>
          <a:p>
            <a:pPr indent="-228600" lvl="0" marL="342900" marR="0" rtl="0" algn="just">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LifeCycle - 6</a:t>
            </a:r>
            <a:endParaRPr b="0" i="0" sz="3600" u="none" cap="none" strike="noStrike">
              <a:solidFill>
                <a:schemeClr val="lt1"/>
              </a:solidFill>
              <a:latin typeface="Century Gothic"/>
              <a:ea typeface="Century Gothic"/>
              <a:cs typeface="Century Gothic"/>
              <a:sym typeface="Century Gothic"/>
            </a:endParaRPr>
          </a:p>
        </p:txBody>
      </p:sp>
      <p:sp>
        <p:nvSpPr>
          <p:cNvPr id="551" name="Google Shape;551;p8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onStop()</a:t>
            </a:r>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La actividad ya no va a ser visible para el usuario. Nota: si hay muy poca memoria es posible que la actividad sea destruida por el S.O. sin llamar a este método.</a:t>
            </a:r>
            <a:endParaRPr/>
          </a:p>
          <a:p>
            <a:pPr indent="-196850" lvl="1" marL="742950" marR="0" rtl="0" algn="just">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OnRestart()</a:t>
            </a:r>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Indica que la actividad va a volver a ser representada después de haber pasado por onStop().</a:t>
            </a:r>
            <a:endParaRPr/>
          </a:p>
          <a:p>
            <a:pPr indent="-228600" lvl="0" marL="342900" marR="0" rtl="0" algn="just">
              <a:spcBef>
                <a:spcPts val="36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342900" lvl="0" marL="342900" marR="0" rtl="0" algn="just">
              <a:spcBef>
                <a:spcPts val="360"/>
              </a:spcBef>
              <a:spcAft>
                <a:spcPts val="0"/>
              </a:spcAft>
              <a:buClr>
                <a:schemeClr val="dk1"/>
              </a:buClr>
              <a:buSzPts val="1800"/>
              <a:buFont typeface="Arial"/>
              <a:buChar char="•"/>
            </a:pPr>
            <a:r>
              <a:rPr b="1" i="0" lang="es-MX" sz="1800" u="none" cap="none" strike="noStrike">
                <a:solidFill>
                  <a:schemeClr val="dk1"/>
                </a:solidFill>
                <a:latin typeface="Arial"/>
                <a:ea typeface="Arial"/>
                <a:cs typeface="Arial"/>
                <a:sym typeface="Arial"/>
              </a:rPr>
              <a:t>onDestroy()</a:t>
            </a:r>
            <a:endParaRPr/>
          </a:p>
          <a:p>
            <a:pPr indent="-285750" lvl="1" marL="742950" marR="0" rtl="0" algn="just">
              <a:spcBef>
                <a:spcPts val="280"/>
              </a:spcBef>
              <a:spcAft>
                <a:spcPts val="0"/>
              </a:spcAft>
              <a:buClr>
                <a:schemeClr val="dk1"/>
              </a:buClr>
              <a:buSzPts val="1400"/>
              <a:buFont typeface="Arial"/>
              <a:buChar char="–"/>
            </a:pPr>
            <a:r>
              <a:rPr b="0" i="0" lang="es-MX" sz="1400" u="none" cap="none" strike="noStrike">
                <a:solidFill>
                  <a:schemeClr val="dk1"/>
                </a:solidFill>
                <a:latin typeface="Arial"/>
                <a:ea typeface="Arial"/>
                <a:cs typeface="Arial"/>
                <a:sym typeface="Arial"/>
              </a:rPr>
              <a:t>Se puede utilizar para liberación de memoria, llamado antes que la actividad sea totalmente destruida. Nota: si hay muy poca memoria es posible que la actividad sea destruida por el S.O. sin llamar a este método.</a:t>
            </a:r>
            <a:endParaRPr/>
          </a:p>
          <a:p>
            <a:pPr indent="-254000" lvl="0" marL="342900" marR="0" rtl="0" algn="just">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LifeCycle - 5</a:t>
            </a:r>
            <a:endParaRPr b="0" i="0" sz="3600" u="none" cap="none" strike="noStrike">
              <a:solidFill>
                <a:schemeClr val="lt1"/>
              </a:solidFill>
              <a:latin typeface="Century Gothic"/>
              <a:ea typeface="Century Gothic"/>
              <a:cs typeface="Century Gothic"/>
              <a:sym typeface="Century Gothic"/>
            </a:endParaRPr>
          </a:p>
        </p:txBody>
      </p:sp>
      <p:pic>
        <p:nvPicPr>
          <p:cNvPr id="557" name="Google Shape;557;p86"/>
          <p:cNvPicPr preferRelativeResize="0"/>
          <p:nvPr/>
        </p:nvPicPr>
        <p:blipFill rotWithShape="1">
          <a:blip r:embed="rId3">
            <a:alphaModFix/>
          </a:blip>
          <a:srcRect b="0" l="0" r="0" t="0"/>
          <a:stretch/>
        </p:blipFill>
        <p:spPr>
          <a:xfrm>
            <a:off x="2895600" y="1844675"/>
            <a:ext cx="5997575" cy="3313113"/>
          </a:xfrm>
          <a:prstGeom prst="rect">
            <a:avLst/>
          </a:prstGeom>
          <a:noFill/>
          <a:ln>
            <a:noFill/>
          </a:ln>
        </p:spPr>
      </p:pic>
      <p:pic>
        <p:nvPicPr>
          <p:cNvPr id="558" name="Google Shape;558;p86"/>
          <p:cNvPicPr preferRelativeResize="0"/>
          <p:nvPr/>
        </p:nvPicPr>
        <p:blipFill rotWithShape="1">
          <a:blip r:embed="rId4">
            <a:alphaModFix/>
          </a:blip>
          <a:srcRect b="0" l="0" r="0" t="0"/>
          <a:stretch/>
        </p:blipFill>
        <p:spPr>
          <a:xfrm>
            <a:off x="395536" y="1412776"/>
            <a:ext cx="2378624" cy="468052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Preguntas y Respuestas:</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Avanzado\Archivos de soporte\Imagenes Presentación 2\pregunta.png" id="564" name="Google Shape;564;p87"/>
          <p:cNvPicPr preferRelativeResize="0"/>
          <p:nvPr/>
        </p:nvPicPr>
        <p:blipFill rotWithShape="1">
          <a:blip r:embed="rId3">
            <a:alphaModFix/>
          </a:blip>
          <a:srcRect b="0" l="0" r="0" t="0"/>
          <a:stretch/>
        </p:blipFill>
        <p:spPr>
          <a:xfrm>
            <a:off x="3419872" y="1700808"/>
            <a:ext cx="2226244" cy="397081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Módulo 3:</a:t>
            </a:r>
            <a:endParaRPr b="0" i="0" sz="3600" u="none" cap="none" strike="noStrike">
              <a:solidFill>
                <a:schemeClr val="lt1"/>
              </a:solidFill>
              <a:latin typeface="Century Gothic"/>
              <a:ea typeface="Century Gothic"/>
              <a:cs typeface="Century Gothic"/>
              <a:sym typeface="Century Gothic"/>
            </a:endParaRPr>
          </a:p>
        </p:txBody>
      </p:sp>
      <p:sp>
        <p:nvSpPr>
          <p:cNvPr id="570" name="Google Shape;570;p88"/>
          <p:cNvSpPr/>
          <p:nvPr/>
        </p:nvSpPr>
        <p:spPr>
          <a:xfrm>
            <a:off x="755576" y="1412776"/>
            <a:ext cx="7884368"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Navegación y Generación</a:t>
            </a:r>
            <a:endParaRPr/>
          </a:p>
          <a:p>
            <a:pPr indent="0" lvl="0" marL="0" marR="0" rtl="0" algn="ctr">
              <a:spcBef>
                <a:spcPts val="0"/>
              </a:spcBef>
              <a:spcAft>
                <a:spcPts val="0"/>
              </a:spcAft>
              <a:buNone/>
            </a:pPr>
            <a:r>
              <a:rPr lang="es-MX" sz="4000">
                <a:solidFill>
                  <a:schemeClr val="dk2"/>
                </a:solidFill>
                <a:latin typeface="Century Gothic"/>
                <a:ea typeface="Century Gothic"/>
                <a:cs typeface="Century Gothic"/>
                <a:sym typeface="Century Gothic"/>
              </a:rPr>
              <a:t>de Formularios en Android</a:t>
            </a:r>
            <a:endParaRPr/>
          </a:p>
        </p:txBody>
      </p:sp>
      <p:pic>
        <p:nvPicPr>
          <p:cNvPr descr="D:\Cursos\Repositorio\Curso de Android Nativo Básico\Archivos de Soporte\Imagenes de Presentación\navegacion_formularios02.png" id="571" name="Google Shape;571;p88"/>
          <p:cNvPicPr preferRelativeResize="0"/>
          <p:nvPr/>
        </p:nvPicPr>
        <p:blipFill rotWithShape="1">
          <a:blip r:embed="rId3">
            <a:alphaModFix/>
          </a:blip>
          <a:srcRect b="0" l="0" r="0" t="0"/>
          <a:stretch/>
        </p:blipFill>
        <p:spPr>
          <a:xfrm>
            <a:off x="1835696" y="2708920"/>
            <a:ext cx="5715000" cy="2990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9"/>
          <p:cNvSpPr txBox="1"/>
          <p:nvPr/>
        </p:nvSpPr>
        <p:spPr>
          <a:xfrm>
            <a:off x="250824" y="1700213"/>
            <a:ext cx="8137600" cy="4321075"/>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lang="es-MX" sz="2000">
                <a:solidFill>
                  <a:schemeClr val="dk1"/>
                </a:solidFill>
                <a:latin typeface="Arial"/>
                <a:ea typeface="Arial"/>
                <a:cs typeface="Arial"/>
                <a:sym typeface="Arial"/>
              </a:rPr>
              <a:t>Representa una unidad de interacción con el usuario.</a:t>
            </a:r>
            <a:endParaRPr/>
          </a:p>
          <a:p>
            <a:pPr indent="-215900" lvl="0" marL="342900" marR="0" rtl="0" algn="just">
              <a:spcBef>
                <a:spcPts val="40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lang="es-MX" sz="2000">
                <a:solidFill>
                  <a:schemeClr val="dk1"/>
                </a:solidFill>
                <a:latin typeface="Arial"/>
                <a:ea typeface="Arial"/>
                <a:cs typeface="Arial"/>
                <a:sym typeface="Arial"/>
              </a:rPr>
              <a:t>La navegación de una aplicación se hace a través de intenciones entre actividades.</a:t>
            </a:r>
            <a:endParaRPr/>
          </a:p>
          <a:p>
            <a:pPr indent="-215900" lvl="0" marL="342900" marR="0" rtl="0" algn="just">
              <a:spcBef>
                <a:spcPts val="40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lang="es-MX" sz="2000">
                <a:solidFill>
                  <a:schemeClr val="dk1"/>
                </a:solidFill>
                <a:latin typeface="Arial"/>
                <a:ea typeface="Arial"/>
                <a:cs typeface="Arial"/>
                <a:sym typeface="Arial"/>
              </a:rPr>
              <a:t>La actividad deberá tener asociada una vista que será usada como interfaz de usuario, suele ser de tipo Layout (.xml).</a:t>
            </a:r>
            <a:endParaRPr/>
          </a:p>
          <a:p>
            <a:pPr indent="-215900" lvl="0" marL="342900" marR="0" rtl="0" algn="just">
              <a:spcBef>
                <a:spcPts val="40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lang="es-MX" sz="2000">
                <a:solidFill>
                  <a:schemeClr val="dk1"/>
                </a:solidFill>
                <a:latin typeface="Arial"/>
                <a:ea typeface="Arial"/>
                <a:cs typeface="Arial"/>
                <a:sym typeface="Arial"/>
              </a:rPr>
              <a:t>La clase donde se implementa la actividad deberá extender de Activity.</a:t>
            </a:r>
            <a:endParaRPr sz="2000">
              <a:solidFill>
                <a:schemeClr val="dk1"/>
              </a:solidFill>
              <a:latin typeface="Arial"/>
              <a:ea typeface="Arial"/>
              <a:cs typeface="Arial"/>
              <a:sym typeface="Arial"/>
            </a:endParaRPr>
          </a:p>
        </p:txBody>
      </p:sp>
      <p:sp>
        <p:nvSpPr>
          <p:cNvPr id="577" name="Google Shape;577;p8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Activity - 1</a:t>
            </a:r>
            <a:endParaRPr b="0" i="0" sz="36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0"/>
          <p:cNvSpPr txBox="1"/>
          <p:nvPr/>
        </p:nvSpPr>
        <p:spPr>
          <a:xfrm>
            <a:off x="250825" y="1700213"/>
            <a:ext cx="4897239" cy="4321075"/>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lang="es-MX" sz="2000">
                <a:solidFill>
                  <a:schemeClr val="dk1"/>
                </a:solidFill>
                <a:latin typeface="Arial"/>
                <a:ea typeface="Arial"/>
                <a:cs typeface="Arial"/>
                <a:sym typeface="Arial"/>
              </a:rPr>
              <a:t>A la hora de crear las actividades de nuestra aplicación deberemos realizar los siguientes pasos:</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Crear un nuevo Layout para la actividad.</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Crear una clase descendiente de Activity, indicando el Layout a utilizar (paso anterior).</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Para que nuestra actividad sea visible deberemos activarla desde otra actividad.</a:t>
            </a:r>
            <a:endParaRPr/>
          </a:p>
          <a:p>
            <a:pPr indent="-342900" lvl="1" marL="800100" marR="0" rtl="0" algn="just">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Registrar la actividad en el AndroidManifest.xml.</a:t>
            </a:r>
            <a:endParaRPr b="0" i="0" sz="1600" u="none" cap="none" strike="noStrike">
              <a:solidFill>
                <a:schemeClr val="dk1"/>
              </a:solidFill>
              <a:latin typeface="Arial"/>
              <a:ea typeface="Arial"/>
              <a:cs typeface="Arial"/>
              <a:sym typeface="Arial"/>
            </a:endParaRPr>
          </a:p>
          <a:p>
            <a:pPr indent="-215900" lvl="1" marL="8001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83" name="Google Shape;583;p9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Activity - 2</a:t>
            </a:r>
            <a:endParaRPr b="0" i="0" sz="3600" u="none" cap="none" strike="noStrike">
              <a:solidFill>
                <a:schemeClr val="lt1"/>
              </a:solidFill>
              <a:latin typeface="Century Gothic"/>
              <a:ea typeface="Century Gothic"/>
              <a:cs typeface="Century Gothic"/>
              <a:sym typeface="Century Gothic"/>
            </a:endParaRPr>
          </a:p>
        </p:txBody>
      </p:sp>
      <p:pic>
        <p:nvPicPr>
          <p:cNvPr descr="D:\Cursos\Repositorio\Curso de Android Nativo Básico\Archivos de Soporte\Imagenes de Presentación\activity1-2.png" id="584" name="Google Shape;584;p90"/>
          <p:cNvPicPr preferRelativeResize="0"/>
          <p:nvPr/>
        </p:nvPicPr>
        <p:blipFill rotWithShape="1">
          <a:blip r:embed="rId3">
            <a:alphaModFix/>
          </a:blip>
          <a:srcRect b="0" l="0" r="0" t="0"/>
          <a:stretch/>
        </p:blipFill>
        <p:spPr>
          <a:xfrm>
            <a:off x="6012160" y="1628800"/>
            <a:ext cx="2152924" cy="395563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1"/>
          <p:cNvSpPr txBox="1"/>
          <p:nvPr/>
        </p:nvSpPr>
        <p:spPr>
          <a:xfrm>
            <a:off x="250825" y="1700213"/>
            <a:ext cx="5905500" cy="5048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s-MX" sz="2000">
                <a:solidFill>
                  <a:schemeClr val="dk1"/>
                </a:solidFill>
                <a:latin typeface="Arial"/>
                <a:ea typeface="Arial"/>
                <a:cs typeface="Arial"/>
                <a:sym typeface="Arial"/>
              </a:rPr>
              <a:t>Generación de Clase que extiende del Activity.</a:t>
            </a:r>
            <a:endParaRPr/>
          </a:p>
        </p:txBody>
      </p:sp>
      <p:sp>
        <p:nvSpPr>
          <p:cNvPr id="590" name="Google Shape;590;p9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Creación de Activities - 1</a:t>
            </a:r>
            <a:endParaRPr b="0" i="0" sz="3600" u="none" cap="none" strike="noStrike">
              <a:solidFill>
                <a:schemeClr val="lt1"/>
              </a:solidFill>
              <a:latin typeface="Century Gothic"/>
              <a:ea typeface="Century Gothic"/>
              <a:cs typeface="Century Gothic"/>
              <a:sym typeface="Century Gothic"/>
            </a:endParaRPr>
          </a:p>
        </p:txBody>
      </p:sp>
      <p:pic>
        <p:nvPicPr>
          <p:cNvPr id="591" name="Google Shape;591;p91"/>
          <p:cNvPicPr preferRelativeResize="0"/>
          <p:nvPr/>
        </p:nvPicPr>
        <p:blipFill rotWithShape="1">
          <a:blip r:embed="rId3">
            <a:alphaModFix/>
          </a:blip>
          <a:srcRect b="0" l="0" r="0" t="0"/>
          <a:stretch/>
        </p:blipFill>
        <p:spPr>
          <a:xfrm>
            <a:off x="1619250" y="2205038"/>
            <a:ext cx="5830888" cy="295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Agenda General – 3 </a:t>
            </a:r>
            <a:endParaRPr b="0" i="0" sz="3600" u="none" cap="none" strike="noStrike">
              <a:solidFill>
                <a:schemeClr val="lt1"/>
              </a:solidFill>
              <a:latin typeface="Century Gothic"/>
              <a:ea typeface="Century Gothic"/>
              <a:cs typeface="Century Gothic"/>
              <a:sym typeface="Century Gothic"/>
            </a:endParaRPr>
          </a:p>
        </p:txBody>
      </p:sp>
      <p:sp>
        <p:nvSpPr>
          <p:cNvPr id="126" name="Google Shape;126;p2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285750" lvl="1" marL="742950" marR="0" rtl="0" algn="l">
              <a:lnSpc>
                <a:spcPct val="90000"/>
              </a:lnSpc>
              <a:spcBef>
                <a:spcPts val="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3:</a:t>
            </a:r>
            <a:r>
              <a:rPr b="0" i="0" lang="es-MX" sz="1600" u="none" cap="none" strike="noStrike">
                <a:solidFill>
                  <a:schemeClr val="dk1"/>
                </a:solidFill>
                <a:latin typeface="Arial"/>
                <a:ea typeface="Arial"/>
                <a:cs typeface="Arial"/>
                <a:sym typeface="Arial"/>
              </a:rPr>
              <a:t> Navegación y Generación de Formularios en Android.</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Activity.</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Creación de Activities.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Manejo de elementos UI.</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Base Adapter.</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Implementando un Base Adapter.</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Construcción de menú de opciones.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Uso de Strings.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Intenciones.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Intenciones Explícitas.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Intenciones Implícitas.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Información de las intenciones.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Intención – Nombre del componente.</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Intención – Acción.</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Intención – Categoría.</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Intención – Datos.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Intención – Extras.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Navegación a un Activity.</a:t>
            </a:r>
            <a:endParaRPr/>
          </a:p>
          <a:p>
            <a:pPr indent="-228600" lvl="2" marL="1143000" marR="0" rtl="0" algn="l">
              <a:lnSpc>
                <a:spcPct val="90000"/>
              </a:lnSpc>
              <a:spcBef>
                <a:spcPts val="240"/>
              </a:spcBef>
              <a:spcAft>
                <a:spcPts val="0"/>
              </a:spcAft>
              <a:buClr>
                <a:schemeClr val="dk1"/>
              </a:buClr>
              <a:buSzPts val="1200"/>
              <a:buFont typeface="Arial"/>
              <a:buChar char="•"/>
            </a:pPr>
            <a:r>
              <a:rPr b="1" i="0" lang="es-MX" sz="1200" u="none" cap="none" strike="noStrike">
                <a:solidFill>
                  <a:schemeClr val="dk1"/>
                </a:solidFill>
                <a:latin typeface="Arial"/>
                <a:ea typeface="Arial"/>
                <a:cs typeface="Arial"/>
                <a:sym typeface="Arial"/>
              </a:rPr>
              <a:t>Laboratorio 01: </a:t>
            </a:r>
            <a:r>
              <a:rPr b="0" i="0" lang="es-MX" sz="1200" u="none" cap="none" strike="noStrike">
                <a:solidFill>
                  <a:schemeClr val="dk1"/>
                </a:solidFill>
                <a:latin typeface="Arial"/>
                <a:ea typeface="Arial"/>
                <a:cs typeface="Arial"/>
                <a:sym typeface="Arial"/>
              </a:rPr>
              <a:t>Navegación y GUI.</a:t>
            </a:r>
            <a:endParaRPr b="1" i="0" sz="1200" u="none" cap="none" strike="noStrike">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Creación de Activities - 2</a:t>
            </a:r>
            <a:endParaRPr b="0" i="0" sz="3600" u="none" cap="none" strike="noStrike">
              <a:solidFill>
                <a:schemeClr val="lt1"/>
              </a:solidFill>
              <a:latin typeface="Century Gothic"/>
              <a:ea typeface="Century Gothic"/>
              <a:cs typeface="Century Gothic"/>
              <a:sym typeface="Century Gothic"/>
            </a:endParaRPr>
          </a:p>
        </p:txBody>
      </p:sp>
      <p:sp>
        <p:nvSpPr>
          <p:cNvPr id="597" name="Google Shape;597;p92"/>
          <p:cNvSpPr txBox="1"/>
          <p:nvPr/>
        </p:nvSpPr>
        <p:spPr>
          <a:xfrm>
            <a:off x="250825" y="1701800"/>
            <a:ext cx="4826000" cy="431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s-MX" sz="2000">
                <a:solidFill>
                  <a:schemeClr val="dk1"/>
                </a:solidFill>
                <a:latin typeface="Arial"/>
                <a:ea typeface="Arial"/>
                <a:cs typeface="Arial"/>
                <a:sym typeface="Arial"/>
              </a:rPr>
              <a:t>Generación de Layout para el Activity.</a:t>
            </a:r>
            <a:endParaRPr/>
          </a:p>
        </p:txBody>
      </p:sp>
      <p:pic>
        <p:nvPicPr>
          <p:cNvPr id="598" name="Google Shape;598;p92"/>
          <p:cNvPicPr preferRelativeResize="0"/>
          <p:nvPr/>
        </p:nvPicPr>
        <p:blipFill rotWithShape="1">
          <a:blip r:embed="rId3">
            <a:alphaModFix/>
          </a:blip>
          <a:srcRect b="0" l="0" r="0" t="0"/>
          <a:stretch/>
        </p:blipFill>
        <p:spPr>
          <a:xfrm>
            <a:off x="1547664" y="2348880"/>
            <a:ext cx="5972175" cy="3619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Creación de Activities - 3</a:t>
            </a:r>
            <a:endParaRPr b="0" i="0" sz="3600" u="none" cap="none" strike="noStrike">
              <a:solidFill>
                <a:schemeClr val="lt1"/>
              </a:solidFill>
              <a:latin typeface="Century Gothic"/>
              <a:ea typeface="Century Gothic"/>
              <a:cs typeface="Century Gothic"/>
              <a:sym typeface="Century Gothic"/>
            </a:endParaRPr>
          </a:p>
        </p:txBody>
      </p:sp>
      <p:sp>
        <p:nvSpPr>
          <p:cNvPr id="604" name="Google Shape;604;p93"/>
          <p:cNvSpPr txBox="1"/>
          <p:nvPr/>
        </p:nvSpPr>
        <p:spPr>
          <a:xfrm>
            <a:off x="250825" y="1701800"/>
            <a:ext cx="4826000" cy="431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s-MX" sz="2000">
                <a:solidFill>
                  <a:schemeClr val="dk1"/>
                </a:solidFill>
                <a:latin typeface="Arial"/>
                <a:ea typeface="Arial"/>
                <a:cs typeface="Arial"/>
                <a:sym typeface="Arial"/>
              </a:rPr>
              <a:t>Vista del Layout en perspectiva XML.</a:t>
            </a:r>
            <a:endParaRPr sz="2000">
              <a:solidFill>
                <a:schemeClr val="dk1"/>
              </a:solidFill>
              <a:latin typeface="Arial"/>
              <a:ea typeface="Arial"/>
              <a:cs typeface="Arial"/>
              <a:sym typeface="Arial"/>
            </a:endParaRPr>
          </a:p>
        </p:txBody>
      </p:sp>
      <p:pic>
        <p:nvPicPr>
          <p:cNvPr id="605" name="Google Shape;605;p93"/>
          <p:cNvPicPr preferRelativeResize="0"/>
          <p:nvPr/>
        </p:nvPicPr>
        <p:blipFill rotWithShape="1">
          <a:blip r:embed="rId3">
            <a:alphaModFix/>
          </a:blip>
          <a:srcRect b="0" l="0" r="0" t="0"/>
          <a:stretch/>
        </p:blipFill>
        <p:spPr>
          <a:xfrm>
            <a:off x="1475656" y="2204864"/>
            <a:ext cx="5904656" cy="377652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Creación de Activities - 4</a:t>
            </a:r>
            <a:endParaRPr b="0" i="0" sz="3600" u="none" cap="none" strike="noStrike">
              <a:solidFill>
                <a:schemeClr val="lt1"/>
              </a:solidFill>
              <a:latin typeface="Century Gothic"/>
              <a:ea typeface="Century Gothic"/>
              <a:cs typeface="Century Gothic"/>
              <a:sym typeface="Century Gothic"/>
            </a:endParaRPr>
          </a:p>
        </p:txBody>
      </p:sp>
      <p:sp>
        <p:nvSpPr>
          <p:cNvPr id="611" name="Google Shape;611;p9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Registro de Activity en el AndroidManifest.</a:t>
            </a:r>
            <a:endParaRPr/>
          </a:p>
        </p:txBody>
      </p:sp>
      <p:pic>
        <p:nvPicPr>
          <p:cNvPr id="612" name="Google Shape;612;p94"/>
          <p:cNvPicPr preferRelativeResize="0"/>
          <p:nvPr/>
        </p:nvPicPr>
        <p:blipFill rotWithShape="1">
          <a:blip r:embed="rId3">
            <a:alphaModFix/>
          </a:blip>
          <a:srcRect b="0" l="0" r="0" t="0"/>
          <a:stretch/>
        </p:blipFill>
        <p:spPr>
          <a:xfrm>
            <a:off x="1635125" y="2614613"/>
            <a:ext cx="5961063" cy="20383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Creación de Activities - 5</a:t>
            </a:r>
            <a:endParaRPr b="0" i="0" sz="3600" u="none" cap="none" strike="noStrike">
              <a:solidFill>
                <a:schemeClr val="lt1"/>
              </a:solidFill>
              <a:latin typeface="Rockwell"/>
              <a:ea typeface="Rockwell"/>
              <a:cs typeface="Rockwell"/>
              <a:sym typeface="Rockwell"/>
            </a:endParaRPr>
          </a:p>
        </p:txBody>
      </p:sp>
      <p:sp>
        <p:nvSpPr>
          <p:cNvPr id="618" name="Google Shape;618;p95"/>
          <p:cNvSpPr txBox="1"/>
          <p:nvPr>
            <p:ph idx="1" type="body"/>
          </p:nvPr>
        </p:nvSpPr>
        <p:spPr>
          <a:xfrm>
            <a:off x="457200" y="1600201"/>
            <a:ext cx="7715200" cy="139675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 actividad principal se define de la siguiente manera:</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619" name="Google Shape;619;p95"/>
          <p:cNvPicPr preferRelativeResize="0"/>
          <p:nvPr/>
        </p:nvPicPr>
        <p:blipFill rotWithShape="1">
          <a:blip r:embed="rId3">
            <a:alphaModFix/>
          </a:blip>
          <a:srcRect b="0" l="0" r="0" t="0"/>
          <a:stretch/>
        </p:blipFill>
        <p:spPr>
          <a:xfrm>
            <a:off x="827584" y="2420888"/>
            <a:ext cx="7416824" cy="196016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elementos UI - 1</a:t>
            </a:r>
            <a:endParaRPr b="0" i="0" sz="3600" u="none" cap="none" strike="noStrike">
              <a:solidFill>
                <a:schemeClr val="lt1"/>
              </a:solidFill>
              <a:latin typeface="Century Gothic"/>
              <a:ea typeface="Century Gothic"/>
              <a:cs typeface="Century Gothic"/>
              <a:sym typeface="Century Gothic"/>
            </a:endParaRPr>
          </a:p>
        </p:txBody>
      </p:sp>
      <p:sp>
        <p:nvSpPr>
          <p:cNvPr id="625" name="Google Shape;625;p9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Configuración de elemento en Layout con XML.</a:t>
            </a:r>
            <a:endParaRPr/>
          </a:p>
        </p:txBody>
      </p:sp>
      <p:pic>
        <p:nvPicPr>
          <p:cNvPr id="626" name="Google Shape;626;p96"/>
          <p:cNvPicPr preferRelativeResize="0"/>
          <p:nvPr/>
        </p:nvPicPr>
        <p:blipFill rotWithShape="1">
          <a:blip r:embed="rId3">
            <a:alphaModFix/>
          </a:blip>
          <a:srcRect b="0" l="0" r="0" t="0"/>
          <a:stretch/>
        </p:blipFill>
        <p:spPr>
          <a:xfrm>
            <a:off x="106238" y="2276872"/>
            <a:ext cx="8858250" cy="34004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97"/>
          <p:cNvPicPr preferRelativeResize="0"/>
          <p:nvPr/>
        </p:nvPicPr>
        <p:blipFill rotWithShape="1">
          <a:blip r:embed="rId3">
            <a:alphaModFix/>
          </a:blip>
          <a:srcRect b="0" l="0" r="0" t="0"/>
          <a:stretch/>
        </p:blipFill>
        <p:spPr>
          <a:xfrm>
            <a:off x="234950" y="3860800"/>
            <a:ext cx="3689350" cy="1304925"/>
          </a:xfrm>
          <a:prstGeom prst="rect">
            <a:avLst/>
          </a:prstGeom>
          <a:noFill/>
          <a:ln>
            <a:noFill/>
          </a:ln>
        </p:spPr>
      </p:pic>
      <p:sp>
        <p:nvSpPr>
          <p:cNvPr id="632" name="Google Shape;632;p97"/>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elementos UI - 2</a:t>
            </a:r>
            <a:endParaRPr b="0" i="0" sz="3600" u="none" cap="none" strike="noStrike">
              <a:solidFill>
                <a:schemeClr val="lt1"/>
              </a:solidFill>
              <a:latin typeface="Century Gothic"/>
              <a:ea typeface="Century Gothic"/>
              <a:cs typeface="Century Gothic"/>
              <a:sym typeface="Century Gothic"/>
            </a:endParaRPr>
          </a:p>
        </p:txBody>
      </p:sp>
      <p:sp>
        <p:nvSpPr>
          <p:cNvPr id="633" name="Google Shape;633;p9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R.java</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Autogenerada por el sistema.</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Clase que contiene definiciones de todos los recursos de una aplicación.</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Llamada R por Resources. </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Ya que es común que existan nombres de recursos bastante largos, se decidió nombrarla R para evitar “line wrappers”.</a:t>
            </a:r>
            <a:endParaRPr/>
          </a:p>
          <a:p>
            <a:pPr indent="-228600" lvl="2" marL="1143000" marR="0" rtl="0" algn="l">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R.layout.fragment_layout_main_manu_activity_host</a:t>
            </a:r>
            <a:endParaRPr b="0" i="0" sz="1200" u="none" cap="none" strike="noStrike">
              <a:solidFill>
                <a:schemeClr val="dk1"/>
              </a:solidFill>
              <a:latin typeface="Arial"/>
              <a:ea typeface="Arial"/>
              <a:cs typeface="Arial"/>
              <a:sym typeface="Arial"/>
            </a:endParaRPr>
          </a:p>
        </p:txBody>
      </p:sp>
      <p:pic>
        <p:nvPicPr>
          <p:cNvPr id="634" name="Google Shape;634;p97"/>
          <p:cNvPicPr preferRelativeResize="0"/>
          <p:nvPr/>
        </p:nvPicPr>
        <p:blipFill rotWithShape="1">
          <a:blip r:embed="rId4">
            <a:alphaModFix/>
          </a:blip>
          <a:srcRect b="0" l="0" r="0" t="0"/>
          <a:stretch/>
        </p:blipFill>
        <p:spPr>
          <a:xfrm>
            <a:off x="3995738" y="4438650"/>
            <a:ext cx="4752975" cy="115093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8"/>
          <p:cNvSpPr txBox="1"/>
          <p:nvPr>
            <p:ph idx="4294967295" type="body"/>
          </p:nvPr>
        </p:nvSpPr>
        <p:spPr>
          <a:xfrm>
            <a:off x="395288" y="1700213"/>
            <a:ext cx="8002587" cy="431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Configuración de elemento lista en Layout con XML.</a:t>
            </a:r>
            <a:endParaRPr/>
          </a:p>
          <a:p>
            <a:pPr indent="-342900" lvl="0" marL="342900" marR="0" rtl="0" algn="l">
              <a:spcBef>
                <a:spcPts val="480"/>
              </a:spcBef>
              <a:spcAft>
                <a:spcPts val="0"/>
              </a:spcAft>
              <a:buClr>
                <a:schemeClr val="dk1"/>
              </a:buClr>
              <a:buSzPts val="2400"/>
              <a:buFont typeface="Arial"/>
              <a:buNone/>
            </a:pPr>
            <a:r>
              <a:t/>
            </a:r>
            <a:endParaRPr b="0" i="0" sz="2400" u="none" cap="none" strike="noStrike">
              <a:solidFill>
                <a:srgbClr val="CDE0FB"/>
              </a:solidFill>
              <a:latin typeface="Arial"/>
              <a:ea typeface="Arial"/>
              <a:cs typeface="Arial"/>
              <a:sym typeface="Arial"/>
            </a:endParaRPr>
          </a:p>
        </p:txBody>
      </p:sp>
      <p:sp>
        <p:nvSpPr>
          <p:cNvPr id="640" name="Google Shape;640;p98"/>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elementos UI - 3</a:t>
            </a:r>
            <a:endParaRPr b="0" i="0" sz="3600" u="none" cap="none" strike="noStrike">
              <a:solidFill>
                <a:schemeClr val="lt1"/>
              </a:solidFill>
              <a:latin typeface="Century Gothic"/>
              <a:ea typeface="Century Gothic"/>
              <a:cs typeface="Century Gothic"/>
              <a:sym typeface="Century Gothic"/>
            </a:endParaRPr>
          </a:p>
        </p:txBody>
      </p:sp>
      <p:pic>
        <p:nvPicPr>
          <p:cNvPr id="641" name="Google Shape;641;p98"/>
          <p:cNvPicPr preferRelativeResize="0"/>
          <p:nvPr/>
        </p:nvPicPr>
        <p:blipFill rotWithShape="1">
          <a:blip r:embed="rId3">
            <a:alphaModFix/>
          </a:blip>
          <a:srcRect b="0" l="0" r="0" t="0"/>
          <a:stretch/>
        </p:blipFill>
        <p:spPr>
          <a:xfrm>
            <a:off x="49088" y="2276872"/>
            <a:ext cx="8915400" cy="3390900"/>
          </a:xfrm>
          <a:prstGeom prst="rect">
            <a:avLst/>
          </a:prstGeom>
          <a:noFill/>
          <a:ln>
            <a:noFill/>
          </a:ln>
        </p:spPr>
      </p:pic>
      <p:sp>
        <p:nvSpPr>
          <p:cNvPr id="642" name="Google Shape;642;p98"/>
          <p:cNvSpPr/>
          <p:nvPr/>
        </p:nvSpPr>
        <p:spPr>
          <a:xfrm>
            <a:off x="539552" y="2924944"/>
            <a:ext cx="3528392" cy="1368152"/>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9"/>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elementos UI - 4</a:t>
            </a:r>
            <a:endParaRPr b="0" i="0" sz="3600" u="none" cap="none" strike="noStrike">
              <a:solidFill>
                <a:schemeClr val="lt1"/>
              </a:solidFill>
              <a:latin typeface="Century Gothic"/>
              <a:ea typeface="Century Gothic"/>
              <a:cs typeface="Century Gothic"/>
              <a:sym typeface="Century Gothic"/>
            </a:endParaRPr>
          </a:p>
        </p:txBody>
      </p:sp>
      <p:sp>
        <p:nvSpPr>
          <p:cNvPr id="648" name="Google Shape;648;p9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Asignación de elementos a la Lista.</a:t>
            </a:r>
            <a:endParaRPr/>
          </a:p>
        </p:txBody>
      </p:sp>
      <p:pic>
        <p:nvPicPr>
          <p:cNvPr id="649" name="Google Shape;649;p99"/>
          <p:cNvPicPr preferRelativeResize="0"/>
          <p:nvPr/>
        </p:nvPicPr>
        <p:blipFill rotWithShape="1">
          <a:blip r:embed="rId3">
            <a:alphaModFix/>
          </a:blip>
          <a:srcRect b="0" l="0" r="0" t="0"/>
          <a:stretch/>
        </p:blipFill>
        <p:spPr>
          <a:xfrm>
            <a:off x="1258888" y="2524125"/>
            <a:ext cx="6611937" cy="2057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0"/>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elementos UI - 5</a:t>
            </a:r>
            <a:endParaRPr b="0" i="0" sz="3600" u="none" cap="none" strike="noStrike">
              <a:solidFill>
                <a:schemeClr val="lt1"/>
              </a:solidFill>
              <a:latin typeface="Century Gothic"/>
              <a:ea typeface="Century Gothic"/>
              <a:cs typeface="Century Gothic"/>
              <a:sym typeface="Century Gothic"/>
            </a:endParaRPr>
          </a:p>
        </p:txBody>
      </p:sp>
      <p:pic>
        <p:nvPicPr>
          <p:cNvPr id="655" name="Google Shape;655;p100"/>
          <p:cNvPicPr preferRelativeResize="0"/>
          <p:nvPr>
            <p:ph idx="1" type="body"/>
          </p:nvPr>
        </p:nvPicPr>
        <p:blipFill rotWithShape="1">
          <a:blip r:embed="rId3">
            <a:alphaModFix/>
          </a:blip>
          <a:srcRect b="0" l="0" r="0" t="0"/>
          <a:stretch/>
        </p:blipFill>
        <p:spPr>
          <a:xfrm>
            <a:off x="457200" y="1600200"/>
            <a:ext cx="7588500" cy="41736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elementos UI - 6</a:t>
            </a:r>
            <a:endParaRPr b="0" i="0" sz="3600" u="none" cap="none" strike="noStrike">
              <a:solidFill>
                <a:schemeClr val="lt1"/>
              </a:solidFill>
              <a:latin typeface="Century Gothic"/>
              <a:ea typeface="Century Gothic"/>
              <a:cs typeface="Century Gothic"/>
              <a:sym typeface="Century Gothic"/>
            </a:endParaRPr>
          </a:p>
        </p:txBody>
      </p:sp>
      <p:sp>
        <p:nvSpPr>
          <p:cNvPr id="661" name="Google Shape;661;p1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Configuración de elemento botón en el Layout con XML.</a:t>
            </a:r>
            <a:endParaRPr/>
          </a:p>
          <a:p>
            <a:pPr indent="-342900" lvl="0" marL="34290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Configuración del evento a ejecutar.</a:t>
            </a:r>
            <a:endParaRPr b="0" i="0" sz="2000" u="none" cap="none" strike="noStrike">
              <a:solidFill>
                <a:schemeClr val="dk1"/>
              </a:solidFill>
              <a:latin typeface="Arial"/>
              <a:ea typeface="Arial"/>
              <a:cs typeface="Arial"/>
              <a:sym typeface="Arial"/>
            </a:endParaRPr>
          </a:p>
        </p:txBody>
      </p:sp>
      <p:pic>
        <p:nvPicPr>
          <p:cNvPr id="662" name="Google Shape;662;p101"/>
          <p:cNvPicPr preferRelativeResize="0"/>
          <p:nvPr/>
        </p:nvPicPr>
        <p:blipFill rotWithShape="1">
          <a:blip r:embed="rId3">
            <a:alphaModFix/>
          </a:blip>
          <a:srcRect b="0" l="0" r="0" t="0"/>
          <a:stretch/>
        </p:blipFill>
        <p:spPr>
          <a:xfrm>
            <a:off x="106238" y="2348880"/>
            <a:ext cx="8858250" cy="3429000"/>
          </a:xfrm>
          <a:prstGeom prst="rect">
            <a:avLst/>
          </a:prstGeom>
          <a:noFill/>
          <a:ln>
            <a:noFill/>
          </a:ln>
        </p:spPr>
      </p:pic>
      <p:sp>
        <p:nvSpPr>
          <p:cNvPr id="663" name="Google Shape;663;p101"/>
          <p:cNvSpPr/>
          <p:nvPr/>
        </p:nvSpPr>
        <p:spPr>
          <a:xfrm>
            <a:off x="827584" y="2996952"/>
            <a:ext cx="3240360" cy="1512168"/>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Agenda General – 4 </a:t>
            </a:r>
            <a:endParaRPr b="0" i="0" sz="3600" u="none" cap="none" strike="noStrike">
              <a:solidFill>
                <a:schemeClr val="lt1"/>
              </a:solidFill>
              <a:latin typeface="Century Gothic"/>
              <a:ea typeface="Century Gothic"/>
              <a:cs typeface="Century Gothic"/>
              <a:sym typeface="Century Gothic"/>
            </a:endParaRPr>
          </a:p>
        </p:txBody>
      </p:sp>
      <p:sp>
        <p:nvSpPr>
          <p:cNvPr id="132" name="Google Shape;132;p2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Día 3 (5 horas)</a:t>
            </a:r>
            <a:endParaRPr/>
          </a:p>
          <a:p>
            <a:pPr indent="-342900" lvl="0" marL="342900" marR="0" rtl="0" algn="l">
              <a:lnSpc>
                <a:spcPct val="90000"/>
              </a:lnSpc>
              <a:spcBef>
                <a:spcPts val="20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a:p>
            <a:pPr indent="-285750" lvl="1" marL="742950" marR="0" rtl="0" algn="l">
              <a:lnSpc>
                <a:spcPct val="90000"/>
              </a:lnSpc>
              <a:spcBef>
                <a:spcPts val="32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4:</a:t>
            </a:r>
            <a:r>
              <a:rPr b="0" i="0" lang="es-MX" sz="1600" u="none" cap="none" strike="noStrike">
                <a:solidFill>
                  <a:schemeClr val="dk1"/>
                </a:solidFill>
                <a:latin typeface="Arial"/>
                <a:ea typeface="Arial"/>
                <a:cs typeface="Arial"/>
                <a:sym typeface="Arial"/>
              </a:rPr>
              <a:t> Persistencia de datos. </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Estructura y acceso a archivos.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Manejo de las properties de Java.</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Shared Preferences.</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Uso del SQLite.</a:t>
            </a:r>
            <a:endParaRPr/>
          </a:p>
          <a:p>
            <a:pPr indent="-228600" lvl="2" marL="1143000" marR="0" rtl="0" algn="l">
              <a:lnSpc>
                <a:spcPct val="90000"/>
              </a:lnSpc>
              <a:spcBef>
                <a:spcPts val="240"/>
              </a:spcBef>
              <a:spcAft>
                <a:spcPts val="0"/>
              </a:spcAft>
              <a:buClr>
                <a:schemeClr val="dk1"/>
              </a:buClr>
              <a:buSzPts val="1200"/>
              <a:buFont typeface="Arial"/>
              <a:buChar char="•"/>
            </a:pPr>
            <a:r>
              <a:rPr b="1" i="0" lang="es-MX" sz="1200" u="none" cap="none" strike="noStrike">
                <a:solidFill>
                  <a:schemeClr val="dk1"/>
                </a:solidFill>
                <a:latin typeface="Arial"/>
                <a:ea typeface="Arial"/>
                <a:cs typeface="Arial"/>
                <a:sym typeface="Arial"/>
              </a:rPr>
              <a:t>Laboratorio 02: </a:t>
            </a:r>
            <a:r>
              <a:rPr b="0" i="0" lang="es-MX" sz="1200" u="none" cap="none" strike="noStrike">
                <a:solidFill>
                  <a:schemeClr val="dk1"/>
                </a:solidFill>
                <a:latin typeface="Arial"/>
                <a:ea typeface="Arial"/>
                <a:cs typeface="Arial"/>
                <a:sym typeface="Arial"/>
              </a:rPr>
              <a:t>Persistencia de datos.</a:t>
            </a:r>
            <a:endParaRPr/>
          </a:p>
          <a:p>
            <a:pPr indent="-285750" lvl="1" marL="742950" marR="0" rtl="0" algn="l">
              <a:lnSpc>
                <a:spcPct val="90000"/>
              </a:lnSpc>
              <a:spcBef>
                <a:spcPts val="320"/>
              </a:spcBef>
              <a:spcAft>
                <a:spcPts val="0"/>
              </a:spcAft>
              <a:buClr>
                <a:schemeClr val="dk1"/>
              </a:buClr>
              <a:buSzPts val="1600"/>
              <a:buFont typeface="Arial"/>
              <a:buChar char="–"/>
            </a:pPr>
            <a:r>
              <a:rPr b="1" i="0" lang="es-MX" sz="1600" u="none" cap="none" strike="noStrike">
                <a:solidFill>
                  <a:schemeClr val="dk1"/>
                </a:solidFill>
                <a:latin typeface="Arial"/>
                <a:ea typeface="Arial"/>
                <a:cs typeface="Arial"/>
                <a:sym typeface="Arial"/>
              </a:rPr>
              <a:t>Módulo 5: </a:t>
            </a:r>
            <a:r>
              <a:rPr b="0" i="0" lang="es-MX" sz="1600" u="none" cap="none" strike="noStrike">
                <a:solidFill>
                  <a:schemeClr val="dk1"/>
                </a:solidFill>
                <a:latin typeface="Arial"/>
                <a:ea typeface="Arial"/>
                <a:cs typeface="Arial"/>
                <a:sym typeface="Arial"/>
              </a:rPr>
              <a:t>Comunicación con Servicios Web.</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Protocolo HTTP.</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HTTP Request.</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HTTP Response.</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URLConnection.</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AsyncTask.</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Protocolo JSON.</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Comunicación con JSON.</a:t>
            </a:r>
            <a:endParaRPr/>
          </a:p>
          <a:p>
            <a:pPr indent="-228600" lvl="2" marL="1143000" marR="0" rtl="0" algn="l">
              <a:lnSpc>
                <a:spcPct val="90000"/>
              </a:lnSpc>
              <a:spcBef>
                <a:spcPts val="240"/>
              </a:spcBef>
              <a:spcAft>
                <a:spcPts val="0"/>
              </a:spcAft>
              <a:buClr>
                <a:schemeClr val="dk1"/>
              </a:buClr>
              <a:buSzPts val="1200"/>
              <a:buFont typeface="Arial"/>
              <a:buChar char="•"/>
            </a:pPr>
            <a:r>
              <a:rPr b="0" i="0" lang="es-MX" sz="1200" u="none" cap="none" strike="noStrike">
                <a:solidFill>
                  <a:schemeClr val="dk1"/>
                </a:solidFill>
                <a:latin typeface="Arial"/>
                <a:ea typeface="Arial"/>
                <a:cs typeface="Arial"/>
                <a:sym typeface="Arial"/>
              </a:rPr>
              <a:t>Permisos.</a:t>
            </a:r>
            <a:endParaRPr/>
          </a:p>
          <a:p>
            <a:pPr indent="-228600" lvl="2" marL="1143000" marR="0" rtl="0" algn="l">
              <a:lnSpc>
                <a:spcPct val="90000"/>
              </a:lnSpc>
              <a:spcBef>
                <a:spcPts val="240"/>
              </a:spcBef>
              <a:spcAft>
                <a:spcPts val="0"/>
              </a:spcAft>
              <a:buClr>
                <a:schemeClr val="dk1"/>
              </a:buClr>
              <a:buSzPts val="1200"/>
              <a:buFont typeface="Arial"/>
              <a:buChar char="•"/>
            </a:pPr>
            <a:r>
              <a:rPr b="1" i="0" lang="es-MX" sz="1200" u="none" cap="none" strike="noStrike">
                <a:solidFill>
                  <a:schemeClr val="dk1"/>
                </a:solidFill>
                <a:latin typeface="Arial"/>
                <a:ea typeface="Arial"/>
                <a:cs typeface="Arial"/>
                <a:sym typeface="Arial"/>
              </a:rPr>
              <a:t>Laboratorio 03: </a:t>
            </a:r>
            <a:r>
              <a:rPr b="0" i="0" lang="es-MX" sz="1200" u="none" cap="none" strike="noStrike">
                <a:solidFill>
                  <a:schemeClr val="dk1"/>
                </a:solidFill>
                <a:latin typeface="Arial"/>
                <a:ea typeface="Arial"/>
                <a:cs typeface="Arial"/>
                <a:sym typeface="Arial"/>
              </a:rPr>
              <a:t>Uso de Servicios Web.</a:t>
            </a:r>
            <a:endParaRPr b="1" i="0" sz="1200" u="none" cap="none" strike="noStrik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2"/>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Manejo de elementos UI - 7</a:t>
            </a:r>
            <a:endParaRPr b="0" i="0" sz="3600" u="none" cap="none" strike="noStrike">
              <a:solidFill>
                <a:schemeClr val="lt1"/>
              </a:solidFill>
              <a:latin typeface="Rockwell"/>
              <a:ea typeface="Rockwell"/>
              <a:cs typeface="Rockwell"/>
              <a:sym typeface="Rockwell"/>
            </a:endParaRPr>
          </a:p>
        </p:txBody>
      </p:sp>
      <p:sp>
        <p:nvSpPr>
          <p:cNvPr id="669" name="Google Shape;669;p10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Codificación de evento y acción</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670" name="Google Shape;670;p102"/>
          <p:cNvPicPr preferRelativeResize="0"/>
          <p:nvPr/>
        </p:nvPicPr>
        <p:blipFill rotWithShape="1">
          <a:blip r:embed="rId3">
            <a:alphaModFix/>
          </a:blip>
          <a:srcRect b="0" l="0" r="0" t="0"/>
          <a:stretch/>
        </p:blipFill>
        <p:spPr>
          <a:xfrm>
            <a:off x="1547664" y="2420888"/>
            <a:ext cx="5762625" cy="26574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3"/>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Base Adapter - 1</a:t>
            </a:r>
            <a:endParaRPr b="0" i="0" sz="3600" u="none" cap="none" strike="noStrike">
              <a:solidFill>
                <a:schemeClr val="lt1"/>
              </a:solidFill>
              <a:latin typeface="Rockwell"/>
              <a:ea typeface="Rockwell"/>
              <a:cs typeface="Rockwell"/>
              <a:sym typeface="Rockwell"/>
            </a:endParaRPr>
          </a:p>
        </p:txBody>
      </p:sp>
      <p:sp>
        <p:nvSpPr>
          <p:cNvPr id="676" name="Google Shape;676;p1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Las listas en Android se llenan mediante un Adapter.</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Es un puente entre la lista y los datos que deseamos que aparezcan en la misma.</a:t>
            </a:r>
            <a:endParaRPr/>
          </a:p>
          <a:p>
            <a:pPr indent="-215900" lvl="0" marL="342900" marR="0" rtl="0" algn="just">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Android implementa Adapters por default tal como el ArrayAdapter que presenta un array en una lista.</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04"/>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Base Adapter - 2</a:t>
            </a:r>
            <a:endParaRPr b="0" i="0" sz="3600" u="none" cap="none" strike="noStrike">
              <a:solidFill>
                <a:schemeClr val="lt1"/>
              </a:solidFill>
              <a:latin typeface="Rockwell"/>
              <a:ea typeface="Rockwell"/>
              <a:cs typeface="Rockwell"/>
              <a:sym typeface="Rockwell"/>
            </a:endParaRPr>
          </a:p>
        </p:txBody>
      </p:sp>
      <p:sp>
        <p:nvSpPr>
          <p:cNvPr id="682" name="Google Shape;682;p10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Se deberá crear un Layout para los elementos que conformarán un Item de la lista.</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683" name="Google Shape;683;p104"/>
          <p:cNvPicPr preferRelativeResize="0"/>
          <p:nvPr/>
        </p:nvPicPr>
        <p:blipFill rotWithShape="1">
          <a:blip r:embed="rId3">
            <a:alphaModFix/>
          </a:blip>
          <a:srcRect b="0" l="0" r="0" t="0"/>
          <a:stretch/>
        </p:blipFill>
        <p:spPr>
          <a:xfrm>
            <a:off x="5724128" y="2564904"/>
            <a:ext cx="1905000" cy="3181350"/>
          </a:xfrm>
          <a:prstGeom prst="rect">
            <a:avLst/>
          </a:prstGeom>
          <a:noFill/>
          <a:ln>
            <a:noFill/>
          </a:ln>
        </p:spPr>
      </p:pic>
      <p:pic>
        <p:nvPicPr>
          <p:cNvPr id="684" name="Google Shape;684;p104"/>
          <p:cNvPicPr preferRelativeResize="0"/>
          <p:nvPr/>
        </p:nvPicPr>
        <p:blipFill rotWithShape="1">
          <a:blip r:embed="rId4">
            <a:alphaModFix/>
          </a:blip>
          <a:srcRect b="0" l="0" r="0" t="0"/>
          <a:stretch/>
        </p:blipFill>
        <p:spPr>
          <a:xfrm>
            <a:off x="1331640" y="2420888"/>
            <a:ext cx="3570951" cy="367895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5"/>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Base Adapter - 3</a:t>
            </a:r>
            <a:endParaRPr b="0" i="0" sz="3600" u="none" cap="none" strike="noStrike">
              <a:solidFill>
                <a:schemeClr val="lt1"/>
              </a:solidFill>
              <a:latin typeface="Rockwell"/>
              <a:ea typeface="Rockwell"/>
              <a:cs typeface="Rockwell"/>
              <a:sym typeface="Rockwell"/>
            </a:endParaRPr>
          </a:p>
        </p:txBody>
      </p:sp>
      <p:sp>
        <p:nvSpPr>
          <p:cNvPr id="690" name="Google Shape;690;p10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Además del Layout que contendrá el elemento lista que será el encargado de presentar la información en base al Layout de elemento definido.</a:t>
            </a:r>
            <a:endParaRPr b="0" i="0" sz="2000" u="none" cap="none" strike="noStrike">
              <a:solidFill>
                <a:schemeClr val="dk1"/>
              </a:solidFill>
              <a:latin typeface="Arial"/>
              <a:ea typeface="Arial"/>
              <a:cs typeface="Arial"/>
              <a:sym typeface="Arial"/>
            </a:endParaRPr>
          </a:p>
        </p:txBody>
      </p:sp>
      <p:pic>
        <p:nvPicPr>
          <p:cNvPr id="691" name="Google Shape;691;p105"/>
          <p:cNvPicPr preferRelativeResize="0"/>
          <p:nvPr/>
        </p:nvPicPr>
        <p:blipFill rotWithShape="1">
          <a:blip r:embed="rId3">
            <a:alphaModFix/>
          </a:blip>
          <a:srcRect b="0" l="0" r="0" t="0"/>
          <a:stretch/>
        </p:blipFill>
        <p:spPr>
          <a:xfrm>
            <a:off x="6236266" y="2636912"/>
            <a:ext cx="1864126" cy="3096344"/>
          </a:xfrm>
          <a:prstGeom prst="rect">
            <a:avLst/>
          </a:prstGeom>
          <a:noFill/>
          <a:ln>
            <a:noFill/>
          </a:ln>
        </p:spPr>
      </p:pic>
      <p:pic>
        <p:nvPicPr>
          <p:cNvPr id="692" name="Google Shape;692;p105"/>
          <p:cNvPicPr preferRelativeResize="0"/>
          <p:nvPr/>
        </p:nvPicPr>
        <p:blipFill rotWithShape="1">
          <a:blip r:embed="rId4">
            <a:alphaModFix/>
          </a:blip>
          <a:srcRect b="0" l="0" r="0" t="0"/>
          <a:stretch/>
        </p:blipFill>
        <p:spPr>
          <a:xfrm>
            <a:off x="861045" y="2924944"/>
            <a:ext cx="4791075" cy="24574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6"/>
          <p:cNvSpPr txBox="1"/>
          <p:nvPr>
            <p:ph type="title"/>
          </p:nvPr>
        </p:nvSpPr>
        <p:spPr>
          <a:xfrm>
            <a:off x="0" y="763588"/>
            <a:ext cx="7308850" cy="576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Base Adapter - 4</a:t>
            </a:r>
            <a:endParaRPr b="0" i="0" sz="3600" u="none" cap="none" strike="noStrike">
              <a:solidFill>
                <a:schemeClr val="lt1"/>
              </a:solidFill>
              <a:latin typeface="Century Gothic"/>
              <a:ea typeface="Century Gothic"/>
              <a:cs typeface="Century Gothic"/>
              <a:sym typeface="Century Gothic"/>
            </a:endParaRPr>
          </a:p>
        </p:txBody>
      </p:sp>
      <p:sp>
        <p:nvSpPr>
          <p:cNvPr id="698" name="Google Shape;698;p10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getCount():</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Regresa el número de filas que se deben dibujar.</a:t>
            </a:r>
            <a:endParaRPr/>
          </a:p>
          <a:p>
            <a:pPr indent="-184150" lvl="1" marL="74295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getItem():</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Regresa el ítem asociado con una posición en especifico.</a:t>
            </a:r>
            <a:endParaRPr/>
          </a:p>
          <a:p>
            <a:pPr indent="-184150" lvl="1" marL="74295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getItemId():</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Regresa la fila asociada con una posición en especifico.</a:t>
            </a:r>
            <a:endParaRPr/>
          </a:p>
          <a:p>
            <a:pPr indent="-184150" lvl="1" marL="74295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1" i="0" lang="es-MX" sz="2000" u="none" cap="none" strike="noStrike">
                <a:solidFill>
                  <a:schemeClr val="dk1"/>
                </a:solidFill>
                <a:latin typeface="Arial"/>
                <a:ea typeface="Arial"/>
                <a:cs typeface="Arial"/>
                <a:sym typeface="Arial"/>
              </a:rPr>
              <a:t>getView():</a:t>
            </a:r>
            <a:endParaRPr/>
          </a:p>
          <a:p>
            <a:pPr indent="-285750" lvl="1" marL="742950" marR="0" rtl="0" algn="l">
              <a:spcBef>
                <a:spcPts val="320"/>
              </a:spcBef>
              <a:spcAft>
                <a:spcPts val="0"/>
              </a:spcAft>
              <a:buClr>
                <a:schemeClr val="dk1"/>
              </a:buClr>
              <a:buSzPts val="1600"/>
              <a:buFont typeface="Arial"/>
              <a:buChar char="–"/>
            </a:pPr>
            <a:r>
              <a:rPr b="0" i="0" lang="es-MX" sz="1600" u="none" cap="none" strike="noStrike">
                <a:solidFill>
                  <a:schemeClr val="dk1"/>
                </a:solidFill>
                <a:latin typeface="Arial"/>
                <a:ea typeface="Arial"/>
                <a:cs typeface="Arial"/>
                <a:sym typeface="Arial"/>
              </a:rPr>
              <a:t>Administra el número de filas que se deben de mostrar, dando acceso a la parte visual de la fila.</a:t>
            </a:r>
            <a:endParaRPr/>
          </a:p>
          <a:p>
            <a:pPr indent="-215900" lvl="0" marL="342900" marR="0" rtl="0" algn="l">
              <a:spcBef>
                <a:spcPts val="40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7"/>
          <p:cNvSpPr txBox="1"/>
          <p:nvPr>
            <p:ph type="title"/>
          </p:nvPr>
        </p:nvSpPr>
        <p:spPr>
          <a:xfrm>
            <a:off x="0" y="763600"/>
            <a:ext cx="85698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Base Adapter - 1</a:t>
            </a:r>
            <a:endParaRPr b="0" i="0" sz="3600" u="none" cap="none" strike="noStrike">
              <a:solidFill>
                <a:schemeClr val="lt1"/>
              </a:solidFill>
              <a:latin typeface="Century Gothic"/>
              <a:ea typeface="Century Gothic"/>
              <a:cs typeface="Century Gothic"/>
              <a:sym typeface="Century Gothic"/>
            </a:endParaRPr>
          </a:p>
        </p:txBody>
      </p:sp>
      <p:sp>
        <p:nvSpPr>
          <p:cNvPr id="704" name="Google Shape;704;p10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Creamos una clase auxiliar para el llenado de los datos del adaptador:</a:t>
            </a:r>
            <a:endParaRPr/>
          </a:p>
        </p:txBody>
      </p:sp>
      <p:pic>
        <p:nvPicPr>
          <p:cNvPr id="705" name="Google Shape;705;p107"/>
          <p:cNvPicPr preferRelativeResize="0"/>
          <p:nvPr/>
        </p:nvPicPr>
        <p:blipFill rotWithShape="1">
          <a:blip r:embed="rId3">
            <a:alphaModFix/>
          </a:blip>
          <a:srcRect b="0" l="0" r="0" t="0"/>
          <a:stretch/>
        </p:blipFill>
        <p:spPr>
          <a:xfrm>
            <a:off x="2339752" y="2204864"/>
            <a:ext cx="4392488" cy="378198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8"/>
          <p:cNvSpPr txBox="1"/>
          <p:nvPr>
            <p:ph type="title"/>
          </p:nvPr>
        </p:nvSpPr>
        <p:spPr>
          <a:xfrm>
            <a:off x="0" y="763600"/>
            <a:ext cx="85056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Base Adapter - 2</a:t>
            </a:r>
            <a:endParaRPr b="0" i="0" sz="3600" u="none" cap="none" strike="noStrike">
              <a:solidFill>
                <a:schemeClr val="lt1"/>
              </a:solidFill>
              <a:latin typeface="Century Gothic"/>
              <a:ea typeface="Century Gothic"/>
              <a:cs typeface="Century Gothic"/>
              <a:sym typeface="Century Gothic"/>
            </a:endParaRPr>
          </a:p>
        </p:txBody>
      </p:sp>
      <p:sp>
        <p:nvSpPr>
          <p:cNvPr id="711" name="Google Shape;711;p10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El siguiente paso será crear una clase que extienda de BaseAdapter para sobrescribir sus métodos getCount(), getItem(), getItemId(), getView().</a:t>
            </a:r>
            <a:endParaRPr/>
          </a:p>
        </p:txBody>
      </p:sp>
      <p:pic>
        <p:nvPicPr>
          <p:cNvPr id="712" name="Google Shape;712;p108"/>
          <p:cNvPicPr preferRelativeResize="0"/>
          <p:nvPr/>
        </p:nvPicPr>
        <p:blipFill rotWithShape="1">
          <a:blip r:embed="rId3">
            <a:alphaModFix/>
          </a:blip>
          <a:srcRect b="0" l="0" r="0" t="0"/>
          <a:stretch/>
        </p:blipFill>
        <p:spPr>
          <a:xfrm>
            <a:off x="1331640" y="2996952"/>
            <a:ext cx="6683409" cy="201622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9"/>
          <p:cNvSpPr txBox="1"/>
          <p:nvPr>
            <p:ph type="title"/>
          </p:nvPr>
        </p:nvSpPr>
        <p:spPr>
          <a:xfrm>
            <a:off x="0" y="763600"/>
            <a:ext cx="84414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Base Adapter - 3</a:t>
            </a:r>
            <a:endParaRPr b="0" i="0" sz="3600" u="none" cap="none" strike="noStrike">
              <a:solidFill>
                <a:schemeClr val="lt1"/>
              </a:solidFill>
              <a:latin typeface="Century Gothic"/>
              <a:ea typeface="Century Gothic"/>
              <a:cs typeface="Century Gothic"/>
              <a:sym typeface="Century Gothic"/>
            </a:endParaRPr>
          </a:p>
        </p:txBody>
      </p:sp>
      <p:sp>
        <p:nvSpPr>
          <p:cNvPr id="718" name="Google Shape;718;p10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Sobrescribimos el método getCount() de la clase que hereda de BaseAdapter:</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Del mismo modo sobrescribimos el método getItem():</a:t>
            </a:r>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719" name="Google Shape;719;p109"/>
          <p:cNvPicPr preferRelativeResize="0"/>
          <p:nvPr/>
        </p:nvPicPr>
        <p:blipFill rotWithShape="1">
          <a:blip r:embed="rId3">
            <a:alphaModFix/>
          </a:blip>
          <a:srcRect b="0" l="0" r="0" t="0"/>
          <a:stretch/>
        </p:blipFill>
        <p:spPr>
          <a:xfrm>
            <a:off x="2771800" y="2348880"/>
            <a:ext cx="3710750" cy="1152128"/>
          </a:xfrm>
          <a:prstGeom prst="rect">
            <a:avLst/>
          </a:prstGeom>
          <a:noFill/>
          <a:ln>
            <a:noFill/>
          </a:ln>
        </p:spPr>
      </p:pic>
      <p:pic>
        <p:nvPicPr>
          <p:cNvPr id="720" name="Google Shape;720;p109"/>
          <p:cNvPicPr preferRelativeResize="0"/>
          <p:nvPr/>
        </p:nvPicPr>
        <p:blipFill rotWithShape="1">
          <a:blip r:embed="rId4">
            <a:alphaModFix/>
          </a:blip>
          <a:srcRect b="0" l="0" r="0" t="0"/>
          <a:stretch/>
        </p:blipFill>
        <p:spPr>
          <a:xfrm>
            <a:off x="2787709" y="4365104"/>
            <a:ext cx="3800515" cy="122413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0"/>
          <p:cNvSpPr txBox="1"/>
          <p:nvPr>
            <p:ph type="title"/>
          </p:nvPr>
        </p:nvSpPr>
        <p:spPr>
          <a:xfrm>
            <a:off x="0" y="763600"/>
            <a:ext cx="83880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Base Adapter - 4</a:t>
            </a:r>
            <a:endParaRPr b="0" i="0" sz="3600" u="none" cap="none" strike="noStrike">
              <a:solidFill>
                <a:schemeClr val="lt1"/>
              </a:solidFill>
              <a:latin typeface="Century Gothic"/>
              <a:ea typeface="Century Gothic"/>
              <a:cs typeface="Century Gothic"/>
              <a:sym typeface="Century Gothic"/>
            </a:endParaRPr>
          </a:p>
        </p:txBody>
      </p:sp>
      <p:sp>
        <p:nvSpPr>
          <p:cNvPr id="726" name="Google Shape;726;p11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Sobrescribimos el método getItemId() de nuestro adaptador personalizado:</a:t>
            </a:r>
            <a:endParaRPr/>
          </a:p>
        </p:txBody>
      </p:sp>
      <p:pic>
        <p:nvPicPr>
          <p:cNvPr id="727" name="Google Shape;727;p110"/>
          <p:cNvPicPr preferRelativeResize="0"/>
          <p:nvPr/>
        </p:nvPicPr>
        <p:blipFill rotWithShape="1">
          <a:blip r:embed="rId3">
            <a:alphaModFix/>
          </a:blip>
          <a:srcRect b="0" l="0" r="0" t="0"/>
          <a:stretch/>
        </p:blipFill>
        <p:spPr>
          <a:xfrm>
            <a:off x="2051720" y="2420888"/>
            <a:ext cx="5505643" cy="134091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1"/>
          <p:cNvSpPr txBox="1"/>
          <p:nvPr>
            <p:ph type="title"/>
          </p:nvPr>
        </p:nvSpPr>
        <p:spPr>
          <a:xfrm>
            <a:off x="0" y="763600"/>
            <a:ext cx="8441400" cy="57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MX" sz="3600" u="none" cap="none" strike="noStrike">
                <a:solidFill>
                  <a:schemeClr val="lt1"/>
                </a:solidFill>
                <a:latin typeface="Century Gothic"/>
                <a:ea typeface="Century Gothic"/>
                <a:cs typeface="Century Gothic"/>
                <a:sym typeface="Century Gothic"/>
              </a:rPr>
              <a:t>Implementando un Base Adapter - 5</a:t>
            </a:r>
            <a:endParaRPr b="0" i="0" sz="3600" u="none" cap="none" strike="noStrike">
              <a:solidFill>
                <a:schemeClr val="lt1"/>
              </a:solidFill>
              <a:latin typeface="Century Gothic"/>
              <a:ea typeface="Century Gothic"/>
              <a:cs typeface="Century Gothic"/>
              <a:sym typeface="Century Gothic"/>
            </a:endParaRPr>
          </a:p>
        </p:txBody>
      </p:sp>
      <p:sp>
        <p:nvSpPr>
          <p:cNvPr id="733" name="Google Shape;733;p1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s-MX" sz="2000" u="none" cap="none" strike="noStrike">
                <a:solidFill>
                  <a:schemeClr val="dk1"/>
                </a:solidFill>
                <a:latin typeface="Arial"/>
                <a:ea typeface="Arial"/>
                <a:cs typeface="Arial"/>
                <a:sym typeface="Arial"/>
              </a:rPr>
              <a:t>Y por último sobrescribimos el método que nos devolverá la vista que será mostrada al usuario, getView():</a:t>
            </a:r>
            <a:endParaRPr/>
          </a:p>
        </p:txBody>
      </p:sp>
      <p:pic>
        <p:nvPicPr>
          <p:cNvPr id="734" name="Google Shape;734;p111"/>
          <p:cNvPicPr preferRelativeResize="0"/>
          <p:nvPr/>
        </p:nvPicPr>
        <p:blipFill rotWithShape="1">
          <a:blip r:embed="rId3">
            <a:alphaModFix/>
          </a:blip>
          <a:srcRect b="0" l="0" r="0" t="0"/>
          <a:stretch/>
        </p:blipFill>
        <p:spPr>
          <a:xfrm>
            <a:off x="1979712" y="2276872"/>
            <a:ext cx="5688632" cy="37251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seño personalizado">
  <a:themeElements>
    <a:clrScheme name="Diseño personaliz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